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40"/>
  </p:notesMasterIdLst>
  <p:sldIdLst>
    <p:sldId id="256" r:id="rId2"/>
    <p:sldId id="277" r:id="rId3"/>
    <p:sldId id="293" r:id="rId4"/>
    <p:sldId id="292" r:id="rId5"/>
    <p:sldId id="290" r:id="rId6"/>
    <p:sldId id="320" r:id="rId7"/>
    <p:sldId id="279" r:id="rId8"/>
    <p:sldId id="280" r:id="rId9"/>
    <p:sldId id="294" r:id="rId10"/>
    <p:sldId id="297" r:id="rId11"/>
    <p:sldId id="298" r:id="rId12"/>
    <p:sldId id="296" r:id="rId13"/>
    <p:sldId id="301" r:id="rId14"/>
    <p:sldId id="300" r:id="rId15"/>
    <p:sldId id="325" r:id="rId16"/>
    <p:sldId id="324" r:id="rId17"/>
    <p:sldId id="302" r:id="rId18"/>
    <p:sldId id="299" r:id="rId19"/>
    <p:sldId id="305" r:id="rId20"/>
    <p:sldId id="276" r:id="rId21"/>
    <p:sldId id="304" r:id="rId22"/>
    <p:sldId id="307" r:id="rId23"/>
    <p:sldId id="308" r:id="rId24"/>
    <p:sldId id="303" r:id="rId25"/>
    <p:sldId id="310" r:id="rId26"/>
    <p:sldId id="306" r:id="rId27"/>
    <p:sldId id="315" r:id="rId28"/>
    <p:sldId id="321" r:id="rId29"/>
    <p:sldId id="311" r:id="rId30"/>
    <p:sldId id="316" r:id="rId31"/>
    <p:sldId id="317" r:id="rId32"/>
    <p:sldId id="312" r:id="rId33"/>
    <p:sldId id="313" r:id="rId34"/>
    <p:sldId id="319" r:id="rId35"/>
    <p:sldId id="318" r:id="rId36"/>
    <p:sldId id="309" r:id="rId37"/>
    <p:sldId id="323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09" autoAdjust="0"/>
  </p:normalViewPr>
  <p:slideViewPr>
    <p:cSldViewPr snapToGrid="0">
      <p:cViewPr varScale="1">
        <p:scale>
          <a:sx n="48" d="100"/>
          <a:sy n="48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2ADA4-0D68-4294-ADF8-9755EEDBEAD7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157B-B5A6-41C8-876E-84764763BF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6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tching_(graph_theory)" TargetMode="External"/><Relationship Id="rId5" Type="http://schemas.openxmlformats.org/officeDocument/2006/relationships/hyperlink" Target="https://en.wikipedia.org/wiki/Bipartite_graph" TargetMode="External"/><Relationship Id="rId4" Type="http://schemas.openxmlformats.org/officeDocument/2006/relationships/hyperlink" Target="https://en.wikipedia.org/wiki/Weighted_graph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binatorial_optimiz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tching_(graph_theory)" TargetMode="External"/><Relationship Id="rId5" Type="http://schemas.openxmlformats.org/officeDocument/2006/relationships/hyperlink" Target="https://en.wikipedia.org/wiki/Bipartite_graph" TargetMode="External"/><Relationship Id="rId4" Type="http://schemas.openxmlformats.org/officeDocument/2006/relationships/hyperlink" Target="https://en.wikipedia.org/wiki/Weighted_graph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_variabl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nformation_conten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remarkable development in earth observation instruments has led to the generation of satellite images with improved spatial, spectral, and temporal resolutions.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60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I′ and I are the same images but with some random photometric transformation. </a:t>
            </a:r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They both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correspond to the same location, so their features should be identical.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take the mean squared error between the features for each pixel in an image.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Then we take the mean loss over all pixels in an image and all images in a batch.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62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In a unsupervised setting the network cannot find the semantic class of a pixel, i.e., it cannot give the class name.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It can only differentiate between different classes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. So we need a method(Fig </a:t>
            </a:r>
            <a:r>
              <a:rPr lang="en-US" sz="1800" b="0" i="0" dirty="0">
                <a:solidFill>
                  <a:srgbClr val="000080"/>
                </a:solidFill>
                <a:effectLst/>
                <a:latin typeface="CMSS12"/>
              </a:rPr>
              <a:t>4.3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) to map the output segments to class labels.</a:t>
            </a:r>
            <a:r>
              <a:rPr lang="en-US" dirty="0"/>
              <a:t> </a:t>
            </a:r>
          </a:p>
          <a:p>
            <a:r>
              <a:rPr lang="en-US" dirty="0"/>
              <a:t>For example in the image both the red class and black class are similar to blue, so we map them to blue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While mapping function uses ground truth labels, the mappings obtained are not used to train the network.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65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assignment problem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fundamental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ombinatorial optimization"/>
              </a:rPr>
              <a:t>combinatorial optimization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problem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assignment problem consists of finding, in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Weighted graph"/>
              </a:rPr>
              <a:t>weighted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Bipartite graph"/>
              </a:rPr>
              <a:t>bipartite graph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atching (graph theory)"/>
              </a:rPr>
              <a:t>matching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 given size, in which the sum of weights of the edges is minimum.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Consider the output classes and labels as the nodes in a bipartite graph. The weights denote the area of overlap.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32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assignment problem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fundamental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ombinatorial optimization"/>
              </a:rPr>
              <a:t>combinatorial optimization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problem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assignment problem consists of finding, in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Weighted graph"/>
              </a:rPr>
              <a:t>weighted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Bipartite graph"/>
              </a:rPr>
              <a:t>bipartite graph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Matching (graph theory)"/>
              </a:rPr>
              <a:t>matching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 given size, in which the sum of weights of the edges is minimum.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Consider the output classes and labels as the nodes in a bipartite graph. The weights denote the area of overlap.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7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Red and black mapped to blue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011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want neighboring pixels to have the same class label.</a:t>
            </a:r>
            <a:r>
              <a:rPr lang="en-US" dirty="0"/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Superpixels partition the image into multiple segments that have similar color values.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The boundaries of superpixels also align better with the edges and corners present in an image.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153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The SLIC algorithm is used for segmentation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based on the similarity of LAB color and spatial distance x y coordinates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.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It preforms k-means clustering in this 5 dimensional space.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Its advantages of short time consumption, uniform size of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Google Sans"/>
              </a:rPr>
              <a:t>superpixel</a:t>
            </a:r>
            <a:r>
              <a:rPr lang="en-US" b="0" i="0" dirty="0">
                <a:solidFill>
                  <a:srgbClr val="BDC1C6"/>
                </a:solidFill>
                <a:effectLst/>
                <a:latin typeface="Google Sans"/>
              </a:rPr>
              <a:t> block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735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used images from two cities – Vaihingen and Potsdam, both areas covering urban scenes.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The ground truth has six classes- Impervious surfaces, buildings, low vegetation, trees, cars, and background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424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datasets have class imbalance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947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diff ground sampling distance</a:t>
            </a:r>
          </a:p>
          <a:p>
            <a:r>
              <a:rPr lang="en-IN" dirty="0"/>
              <a:t>Best way to see the difference in resolution is to compare the size of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10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Segmentation means partitioning an image into regions based on a predefined task. </a:t>
            </a: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emantic segmentation means partition into regions that have a semantic meaning. pre-defined classes such as buildings, roads, vegetation and other categories.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835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As we use datasets with multi-spectral images, we require augmentations that are independent of the number of channels.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also blackout small portions of the image, so that the model can learn the structures present in the image. We remove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square patches of side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p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×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. We have taken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= 70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p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= 20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518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weights are sampled from a Gaussian distribution with zero mean and a variance of </a:t>
            </a:r>
            <a:r>
              <a:rPr lang="en-US" b="0" i="0" dirty="0">
                <a:solidFill>
                  <a:srgbClr val="D1D5DB"/>
                </a:solidFill>
                <a:effectLst/>
                <a:latin typeface="KaTeX_Main"/>
              </a:rPr>
              <a:t>2fan_infan_in2​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provides better initialization for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ReLU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-based networks.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86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and the network can get a good accuracy by simply learning a single class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885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Sudipan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is the only paper that gives the results 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mIoU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for Vaihingen.</a:t>
            </a:r>
          </a:p>
          <a:p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mIoU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for other datasets is not available.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Both our models perform better than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sudipan</a:t>
            </a:r>
            <a:endParaRPr lang="en-US" sz="1800" b="0" i="0" dirty="0">
              <a:solidFill>
                <a:srgbClr val="000000"/>
              </a:solidFill>
              <a:effectLst/>
              <a:latin typeface="CMSS12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Compare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the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Potsdam dataset for diff channels</a:t>
            </a:r>
            <a:br>
              <a:rPr lang="en-US" sz="2800" dirty="0"/>
            </a:br>
            <a:r>
              <a:rPr lang="en-US" sz="2800" dirty="0"/>
              <a:t>having more channels leads to better segmentation results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55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There is not a lot of data for comparison.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For Vaihingen only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sudipan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gives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accuracy.IIC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stego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and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infoseg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give results for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PotRGBIR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only.</a:t>
            </a:r>
          </a:p>
          <a:p>
            <a:endParaRPr lang="en-US" sz="1800" b="0" i="0" dirty="0">
              <a:solidFill>
                <a:srgbClr val="000000"/>
              </a:solidFill>
              <a:effectLst/>
              <a:latin typeface="CMSS12"/>
            </a:endParaRPr>
          </a:p>
          <a:p>
            <a:br>
              <a:rPr lang="en-US" sz="2800" dirty="0"/>
            </a:b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37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SimSun" panose="02010600030101010101" pitchFamily="2" charset="-122"/>
              </a:rPr>
              <a:t>We observed that the Joint Network performs better than the Disjoint Network.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53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bottom two buildings, they are not segmented properly as they have different </a:t>
            </a:r>
            <a:r>
              <a:rPr lang="en-US" dirty="0" err="1"/>
              <a:t>colours</a:t>
            </a:r>
            <a:r>
              <a:rPr lang="en-US" dirty="0"/>
              <a:t>, which is similar to the roads. Areas in shadow are classified as roads. So we can conclude that the </a:t>
            </a:r>
            <a:r>
              <a:rPr lang="en-IN" dirty="0"/>
              <a:t>Model is biased towards colour.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7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RGBIR captures more area than RGB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872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I would like to high light some issues in the ground truths.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Red areas refer to clutter, here clutter can be easily mistaken for buildings even for a human. Potsdam also has a high amount of clutter, which affects the metrics.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142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We experiment with different numbers of output classes 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n the joint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having more segments is quite beneficial.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This is because the model cannot exactly identify the semantic classes.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By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oversegmenting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some the mistakes made by the model are rectified.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Increasing the output labels beyond 8 affects the performance negatively</a:t>
            </a:r>
            <a:r>
              <a:rPr lang="en-US" sz="3600" dirty="0"/>
              <a:t> </a:t>
            </a:r>
            <a:br>
              <a:rPr lang="en-US" sz="3600" dirty="0"/>
            </a:b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73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upervised methods rely heavily on a large-scale pixelwise annotated dataset, but it is time-consuming and laborious to provide manual annotation.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637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having more segments is beneficial. This is because the model cannot exactly identify the semantic classes. By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oversegmenting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some the mistakes made by the model are rectified.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9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Overlap mapping assigned most classes to the majority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Does not consider class imbalance.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532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perform the following ablation studies on the Joint model to understand the contribution of individual components.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want the contributions of the individual terms of the loss function, and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straigtaway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we see that removing pseudo loss reduces the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mIoU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by 10 pts.</a:t>
            </a:r>
            <a:r>
              <a:rPr lang="en-US" sz="2800" dirty="0"/>
              <a:t> </a:t>
            </a:r>
            <a:br>
              <a:rPr lang="en-US" sz="2800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65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Our work aimed to create a model that performed unsupervised image segmentation. We experimented with two different architectures.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863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It involves training a linear classifier on top of the hidden representations extracted from intermediate layers of the network, and then evaluating the classifier's performance on a specific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task.In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our meth we used FCN instead we can use</a:t>
            </a:r>
            <a:r>
              <a:rPr lang="en-IN" sz="1200" b="0" i="0" dirty="0">
                <a:solidFill>
                  <a:srgbClr val="000000"/>
                </a:solidFill>
                <a:effectLst/>
              </a:rPr>
              <a:t> A pretrained Vision Transformers(</a:t>
            </a:r>
            <a:r>
              <a:rPr lang="en-IN" sz="1200" b="0" i="0" dirty="0" err="1">
                <a:solidFill>
                  <a:srgbClr val="000000"/>
                </a:solidFill>
                <a:effectLst/>
              </a:rPr>
              <a:t>ViT</a:t>
            </a:r>
            <a:r>
              <a:rPr lang="en-IN" sz="1200" b="0" i="0" dirty="0">
                <a:solidFill>
                  <a:srgbClr val="000000"/>
                </a:solidFill>
                <a:effectLst/>
              </a:rPr>
              <a:t>)</a:t>
            </a:r>
            <a:r>
              <a:rPr lang="en-IN" sz="1200" dirty="0"/>
              <a:t> .larger datasets will have more information for training.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73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mutual information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of two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Random variable"/>
              </a:rPr>
              <a:t>random variables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quantifies the "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Information content"/>
              </a:rPr>
              <a:t>amount of information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obtained about one random variable by observing the other random variable.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Sudipan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et al use dense features. They take an image and its rand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version as pos sample. Rand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as neg sample. Use pseudo labels as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gt.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 loss tries to increase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205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Infoseg</a:t>
            </a:r>
            <a:r>
              <a:rPr lang="en-US" dirty="0"/>
              <a:t> is similar to </a:t>
            </a:r>
            <a:r>
              <a:rPr lang="en-US" dirty="0" err="1"/>
              <a:t>iic</a:t>
            </a:r>
            <a:r>
              <a:rPr lang="en-US" dirty="0"/>
              <a:t> but they use both global and local features.</a:t>
            </a:r>
          </a:p>
          <a:p>
            <a:endParaRPr lang="en-US" dirty="0"/>
          </a:p>
          <a:p>
            <a:r>
              <a:rPr lang="en-US" sz="1200" b="0" i="0" dirty="0">
                <a:solidFill>
                  <a:srgbClr val="000000"/>
                </a:solidFill>
                <a:effectLst/>
              </a:rPr>
              <a:t>Transform based approach. They use an unsupervised pre-trained network and try to distill its features into a compact representation.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19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right we can see that the model has two </a:t>
            </a:r>
            <a:r>
              <a:rPr lang="en-US" dirty="0" err="1"/>
              <a:t>fcns</a:t>
            </a:r>
            <a:r>
              <a:rPr lang="en-US" dirty="0"/>
              <a:t> g and g’ and share the last layer q.</a:t>
            </a:r>
          </a:p>
          <a:p>
            <a:endParaRPr lang="en-US" dirty="0"/>
          </a:p>
          <a:p>
            <a:r>
              <a:rPr lang="en-US" dirty="0"/>
              <a:t>Y, y’ are dense representations of image. Each pixel has a feature vector </a:t>
            </a:r>
            <a:r>
              <a:rPr lang="en-US" dirty="0" err="1"/>
              <a:t>associatied</a:t>
            </a:r>
            <a:r>
              <a:rPr lang="en-US" dirty="0"/>
              <a:t> with it. We can take the argmax of feat vector to get the prediction for the class.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6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Y, y’ are dense representations of image. Each pixel has a feature vector </a:t>
            </a:r>
            <a:r>
              <a:rPr lang="en-US" dirty="0" err="1"/>
              <a:t>associatied</a:t>
            </a:r>
            <a:r>
              <a:rPr lang="en-US" dirty="0"/>
              <a:t> with it. We can take the argmax of feat vector to get the prediction for the class.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60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 </a:t>
            </a:r>
            <a:r>
              <a:rPr lang="en-US" dirty="0" err="1"/>
              <a:t>equiv</a:t>
            </a:r>
            <a:r>
              <a:rPr lang="en-US" dirty="0"/>
              <a:t> means that the </a:t>
            </a:r>
            <a:r>
              <a:rPr lang="en-US" dirty="0" err="1"/>
              <a:t>outpt</a:t>
            </a:r>
            <a:r>
              <a:rPr lang="en-US" dirty="0"/>
              <a:t> of network should change with the input if we apply a geometric transform on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76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Since this is an unsupervised setting, we cannot use the ground truth.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Instead, we consider the outputs of the network as pseudo labels and use them for training.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take the cross entropy loss between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MI12"/>
              </a:rPr>
              <a:t>l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dimensional vector and its pseudo label.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We find the mean loss over all pixels in the image, and over all images in the batch.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We calculate this mean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SS12"/>
              </a:rPr>
              <a:t>crossentropy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SS12"/>
              </a:rPr>
              <a:t> loss for both streams of the network.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157B-B5A6-41C8-876E-84764763BF2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16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2CFC-6865-E614-DD55-D88554797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A861C-B21F-6E78-10BF-BD264248A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4ABC-3CF5-725D-F995-675E6E8F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B709-2917-CF7F-08E2-C130576D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00EBB-F3AB-CB75-9BBC-3554A44C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12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D4B9-45EC-C475-7967-97B6570B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D3E7B-4AEB-7321-6F22-8D273EA06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9069A-D429-C6BD-20B6-6343FDCA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E791-9F7B-881F-B8A2-1EC5F0C3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0E9F-998B-AAA7-185F-41725DD1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29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897899-E577-3AC1-641E-3CF338C4A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20F95-5AEF-D845-54F9-2FE064EED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5A59-A2F5-D30C-E758-D762D347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8A357-0B9F-CD44-D5FE-5DAB26F4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A7E2B-46CF-DC95-36FA-25ACB84C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57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9101-CBF0-9F71-DD85-8847C17F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AD9A-C4FB-912F-4242-EC13A331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D0317-250B-45E3-0DC3-A7BB3A1C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B16D-88C7-0468-3F8F-8A2841E5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BFF-F8C2-A232-A3EF-1F16376F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90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F346-FB51-CAE0-CC43-B2071383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F7B33-3C9E-9231-D10F-2E055DBD4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392D3-AFFB-7570-479D-23CAFE75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C009-E004-48A2-F0B6-39BD9B10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EC5F4-A1CE-B728-60C6-85F8905E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5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828D-137F-1803-413D-17194347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C82C-21F6-ADBD-2746-E8F3185AA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FEDDA-2940-6027-852D-50A0F22DF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E7847-F8FE-F661-DCD5-01EEDE03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3F831-BE4E-C4EC-78B9-FE936C6B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18A0A-F68B-2D73-B315-AA9153A4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45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6922-E6E4-2FBC-32DB-F1FC40C8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79E42-ACC6-A041-F48B-C89BBA85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6930E-FAF0-AF7E-C258-585183DA3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26C86-ADAC-5156-1754-64AB53A96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3CEC8-FEC3-F2AD-ABF2-D21ADEC53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B2AA06-EB58-DD43-8D79-E30A1AA9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868BC-FDA1-04BE-0BAA-D3BE7E85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8F3E9-DBAD-637F-2255-2BB46968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37E1-09B2-1E36-12A5-2DB9738F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E6B05-FEEA-9182-B7FA-DD51AD63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86437-BCDD-0E73-E387-F2BDAE37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F847-0464-FF02-29D8-6ABFF169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261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32274-870B-848D-490F-E2CD1BC2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D1CB9-2E9A-76D3-247A-F8767F3A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557E2-EE8F-E769-F265-F0297ABB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6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FA-71C1-BEB5-09B3-86804EBD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ACAA-F72F-8A83-560E-6035926B0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34B35-2336-6E66-0C05-2AA29A35F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23982-25AB-57C5-3F76-7AEAD795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5824C-A719-7B1A-08BD-5F8D5363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5E48D-B124-A23F-6695-078579EA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13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3EBC-0134-2073-9D33-28F2D220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7EE179-691E-BFFE-8AF9-1BC126130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F9AEA-B410-87F4-30B1-E326569F1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0D5B3-918B-7B05-A12C-975D2B63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BB7D6-327B-C99C-4FBC-D4953902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BF575-43DA-0481-FE29-87C9F306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90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C9553-BE3A-0743-0A77-D8C740D8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70DF3-0964-C5E3-FE89-F7C360E97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A608A-CA61-D543-3856-BEE936E7A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7BE1-743A-4389-AB62-E8BE832A689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A0122-4386-C212-D5BC-8D6C06410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0F620-0B64-42BD-1325-6C5913AF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28C36-B3AB-431F-8C01-A88431486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5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D438-BA36-D798-F542-A796FB32E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440" y="811204"/>
            <a:ext cx="10739120" cy="3566160"/>
          </a:xfrm>
        </p:spPr>
        <p:txBody>
          <a:bodyPr>
            <a:normAutofit/>
          </a:bodyPr>
          <a:lstStyle/>
          <a:p>
            <a:r>
              <a:rPr lang="en-US" dirty="0"/>
              <a:t>Unsupervised Segmentation of Multispectral High-Resolution Images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0ABCF-7963-C206-F0AE-A5D245DA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3513"/>
            <a:ext cx="9144000" cy="1655762"/>
          </a:xfrm>
        </p:spPr>
        <p:txBody>
          <a:bodyPr/>
          <a:lstStyle/>
          <a:p>
            <a:r>
              <a:rPr lang="en-US" dirty="0"/>
              <a:t>Kaustuv Ray, Rahul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214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Training Objective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/>
              <p:nvPr/>
            </p:nvSpPr>
            <p:spPr>
              <a:xfrm>
                <a:off x="1448603" y="1650051"/>
                <a:ext cx="9144000" cy="4358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b="1" i="0" dirty="0">
                    <a:solidFill>
                      <a:srgbClr val="000000"/>
                    </a:solidFill>
                    <a:effectLst/>
                    <a:latin typeface="CMSS12"/>
                  </a:rPr>
                  <a:t>Geometric Equivariance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 of a network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 output should change with the input image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i="1" dirty="0">
                    <a:solidFill>
                      <a:srgbClr val="000000"/>
                    </a:solidFill>
                    <a:latin typeface="CMSS12"/>
                  </a:rPr>
                  <a:t> .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dirty="0">
                  <a:solidFill>
                    <a:srgbClr val="000000"/>
                  </a:solidFill>
                  <a:latin typeface="CMSS12"/>
                </a:endParaRP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If</a:t>
                </a:r>
                <a:r>
                  <a:rPr lang="en-US" sz="2400" b="1" i="1" dirty="0">
                    <a:solidFill>
                      <a:srgbClr val="000000"/>
                    </a:solidFill>
                    <a:latin typeface="CMSS12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i="1" dirty="0">
                    <a:solidFill>
                      <a:srgbClr val="000000"/>
                    </a:solidFill>
                    <a:latin typeface="CMSS12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is transformed as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then the output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MSS12"/>
                  </a:rPr>
                  <a:t> should also be transformed as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400" dirty="0">
                  <a:latin typeface="CMSS12"/>
                </a:endParaRP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dirty="0">
                  <a:latin typeface="CMSS12"/>
                </a:endParaRP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 then 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IN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IN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		   or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′=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IN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=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IN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endParaRPr lang="en-IN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03" y="1650051"/>
                <a:ext cx="9144000" cy="4358950"/>
              </a:xfrm>
              <a:prstGeom prst="rect">
                <a:avLst/>
              </a:prstGeom>
              <a:blipFill>
                <a:blip r:embed="rId3"/>
                <a:stretch>
                  <a:fillRect l="-1067" t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061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Training Objective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/>
              <p:nvPr/>
            </p:nvSpPr>
            <p:spPr>
              <a:xfrm>
                <a:off x="1448603" y="1650051"/>
                <a:ext cx="9144000" cy="4358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MSS12"/>
                  </a:rPr>
                  <a:t>Pseudo Label Loss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MSS12"/>
                  </a:rPr>
                  <a:t>Use the predictions as pseudo labels for training</a:t>
                </a:r>
                <a:r>
                  <a:rPr lang="en-US" sz="2400" dirty="0">
                    <a:solidFill>
                      <a:schemeClr val="tx1"/>
                    </a:solidFill>
                  </a:rPr>
                  <a:t> .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MSS12"/>
                  </a:rPr>
                  <a:t>Find the cross-entropy loss between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effectLst/>
                    <a:latin typeface="CMMI12"/>
                  </a:rPr>
                  <a:t> 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MSS12"/>
                  </a:rPr>
                  <a:t>dimensional vector and its pseudo label for each pixel across all images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endParaRPr lang="en-IN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03" y="1650051"/>
                <a:ext cx="9144000" cy="4358501"/>
              </a:xfrm>
              <a:prstGeom prst="rect">
                <a:avLst/>
              </a:prstGeom>
              <a:blipFill>
                <a:blip r:embed="rId3"/>
                <a:stretch>
                  <a:fillRect l="-1067" t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45443-41DB-4B5F-87D9-FD1227BE4D8E}"/>
                  </a:ext>
                </a:extLst>
              </p:cNvPr>
              <p:cNvSpPr txBox="1"/>
              <p:nvPr/>
            </p:nvSpPr>
            <p:spPr>
              <a:xfrm>
                <a:off x="6197600" y="4313766"/>
                <a:ext cx="4549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45443-41DB-4B5F-87D9-FD1227BE4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4313766"/>
                <a:ext cx="45493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1C9A2-0EEF-94A4-90D2-D3DFFFFB4C2E}"/>
                  </a:ext>
                </a:extLst>
              </p:cNvPr>
              <p:cNvSpPr txBox="1"/>
              <p:nvPr/>
            </p:nvSpPr>
            <p:spPr>
              <a:xfrm>
                <a:off x="6192233" y="5626100"/>
                <a:ext cx="4549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1C9A2-0EEF-94A4-90D2-D3DFFFFB4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233" y="5626100"/>
                <a:ext cx="45493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75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Training Objective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/>
              <p:nvPr/>
            </p:nvSpPr>
            <p:spPr>
              <a:xfrm>
                <a:off x="1448602" y="1650051"/>
                <a:ext cx="9696475" cy="4286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MSS12"/>
                  </a:rPr>
                  <a:t>Feature Similarity Loss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0" i="0" dirty="0">
                    <a:solidFill>
                      <a:schemeClr val="tx1"/>
                    </a:solidFill>
                    <a:effectLst/>
                  </a:rPr>
                  <a:t> correspond to the same location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so 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</a:rPr>
                  <a:t>features should be identical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42925" indent="-542925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solidFill>
                      <a:schemeClr val="tx1"/>
                    </a:solidFill>
                  </a:rPr>
                  <a:t>Find mean squared error loss between the features for each pixel across all images.</a:t>
                </a:r>
              </a:p>
              <a:p>
                <a:pPr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br>
                  <a:rPr lang="en-US" sz="24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IN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indent="-34290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342900" indent="-34290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I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The final loss is given by </a:t>
                </a:r>
                <a:r>
                  <a:rPr lang="en-IN" sz="2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IN" sz="24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2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09C852-119E-A816-61DC-45445082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02" y="1650051"/>
                <a:ext cx="9696475" cy="4286558"/>
              </a:xfrm>
              <a:prstGeom prst="rect">
                <a:avLst/>
              </a:prstGeom>
              <a:blipFill>
                <a:blip r:embed="rId3"/>
                <a:stretch>
                  <a:fillRect l="-1006" t="-1565" r="-881" b="-4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CA00FA-45EB-8BA7-34A1-535FAB0F9356}"/>
                  </a:ext>
                </a:extLst>
              </p:cNvPr>
              <p:cNvSpPr txBox="1"/>
              <p:nvPr/>
            </p:nvSpPr>
            <p:spPr>
              <a:xfrm>
                <a:off x="6414050" y="4691116"/>
                <a:ext cx="4549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CA00FA-45EB-8BA7-34A1-535FAB0F9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50" y="4691116"/>
                <a:ext cx="45493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5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Mapping segments to labels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9C852-119E-A816-61DC-45445082E64A}"/>
              </a:ext>
            </a:extLst>
          </p:cNvPr>
          <p:cNvSpPr txBox="1"/>
          <p:nvPr/>
        </p:nvSpPr>
        <p:spPr>
          <a:xfrm>
            <a:off x="1448603" y="1650051"/>
            <a:ext cx="9144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/>
              <a:t>How to map output segments to labels?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br>
              <a:rPr lang="en-US" sz="2400" dirty="0"/>
            </a:br>
            <a:endParaRPr lang="en-US" sz="2400" dirty="0"/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EA3DDE28-87CD-94A3-8981-EE1CCEFB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9" t="14625" r="35403" b="21450"/>
          <a:stretch/>
        </p:blipFill>
        <p:spPr>
          <a:xfrm>
            <a:off x="7926392" y="2759619"/>
            <a:ext cx="3349257" cy="3168525"/>
          </a:xfrm>
          <a:prstGeom prst="rect">
            <a:avLst/>
          </a:prstGeom>
        </p:spPr>
      </p:pic>
      <p:pic>
        <p:nvPicPr>
          <p:cNvPr id="6" name="Picture 5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7360710D-78C2-7DDC-4C68-C71F4C6A2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7" t="21127" r="-605" b="14948"/>
          <a:stretch/>
        </p:blipFill>
        <p:spPr>
          <a:xfrm>
            <a:off x="4577135" y="2759619"/>
            <a:ext cx="3349257" cy="3168525"/>
          </a:xfrm>
          <a:prstGeom prst="rect">
            <a:avLst/>
          </a:prstGeom>
        </p:spPr>
      </p:pic>
      <p:pic>
        <p:nvPicPr>
          <p:cNvPr id="7" name="Picture 6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B5C9C3E1-04ED-A05D-E896-DE8C5D8FB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6960" r="70494" b="19115"/>
          <a:stretch/>
        </p:blipFill>
        <p:spPr>
          <a:xfrm>
            <a:off x="996717" y="2759619"/>
            <a:ext cx="3349257" cy="316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C5233-E46D-370E-4581-306AA4A99F4D}"/>
              </a:ext>
            </a:extLst>
          </p:cNvPr>
          <p:cNvSpPr txBox="1"/>
          <p:nvPr/>
        </p:nvSpPr>
        <p:spPr>
          <a:xfrm>
            <a:off x="5683066" y="23988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B76CE-49E8-8B42-3203-FE584F1F9A65}"/>
              </a:ext>
            </a:extLst>
          </p:cNvPr>
          <p:cNvSpPr txBox="1"/>
          <p:nvPr/>
        </p:nvSpPr>
        <p:spPr>
          <a:xfrm>
            <a:off x="2293837" y="2390287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5AEB9-0BED-6C1F-13D2-BD2D9CF7E5F7}"/>
              </a:ext>
            </a:extLst>
          </p:cNvPr>
          <p:cNvSpPr txBox="1"/>
          <p:nvPr/>
        </p:nvSpPr>
        <p:spPr>
          <a:xfrm>
            <a:off x="8907015" y="2402629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43697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Mapping Functions</a:t>
            </a:r>
            <a:endParaRPr lang="en-I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32E3D-8C57-E84B-129D-74C3B2837A67}"/>
              </a:ext>
            </a:extLst>
          </p:cNvPr>
          <p:cNvSpPr txBox="1"/>
          <p:nvPr/>
        </p:nvSpPr>
        <p:spPr>
          <a:xfrm>
            <a:off x="846593" y="1573107"/>
            <a:ext cx="7014913" cy="554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/>
              <a:t>Previous methods use Linear Assignment algorithm or match according to highest overlap.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/>
              <a:t>The output classes and labels are the nodes in a bipartite graph. The edges denote the area of overlap.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/>
              <a:t>Linear Assignment finds a matching between the nodes, in which the sum of weights of the edges is minimum.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br>
              <a:rPr lang="en-US" sz="2400" dirty="0"/>
            </a:br>
            <a:endParaRPr lang="en-US" sz="2400" dirty="0"/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endParaRPr lang="en-IN" sz="2400" dirty="0"/>
          </a:p>
        </p:txBody>
      </p:sp>
      <p:pic>
        <p:nvPicPr>
          <p:cNvPr id="2050" name="Picture 2" descr="Complete bipartite graph - Wikipedia">
            <a:extLst>
              <a:ext uri="{FF2B5EF4-FFF2-40B4-BE49-F238E27FC236}">
                <a16:creationId xmlns:a16="http://schemas.microsoft.com/office/drawing/2014/main" id="{8A06ECFC-2135-870F-C328-3DEDE886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10221" y="2027206"/>
            <a:ext cx="3119772" cy="15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3D707-FE16-B198-0D9E-CADEEA8865B5}"/>
              </a:ext>
            </a:extLst>
          </p:cNvPr>
          <p:cNvSpPr txBox="1"/>
          <p:nvPr/>
        </p:nvSpPr>
        <p:spPr>
          <a:xfrm rot="16200000">
            <a:off x="8858464" y="256159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labels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700D3-B80F-7D03-3576-9B82D07D57EF}"/>
              </a:ext>
            </a:extLst>
          </p:cNvPr>
          <p:cNvSpPr txBox="1"/>
          <p:nvPr/>
        </p:nvSpPr>
        <p:spPr>
          <a:xfrm rot="5400000">
            <a:off x="10782438" y="260547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306378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Mapping Functions</a:t>
            </a:r>
            <a:endParaRPr lang="en-I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DF7AB249-ED5E-0C25-6E27-AF0E87EF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52" y="2329930"/>
            <a:ext cx="3124677" cy="2437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32E3D-8C57-E84B-129D-74C3B2837A67}"/>
              </a:ext>
            </a:extLst>
          </p:cNvPr>
          <p:cNvSpPr txBox="1"/>
          <p:nvPr/>
        </p:nvSpPr>
        <p:spPr>
          <a:xfrm>
            <a:off x="767080" y="1303324"/>
            <a:ext cx="7014913" cy="449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/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/>
              <a:t>Our approach</a:t>
            </a:r>
          </a:p>
          <a:p>
            <a:pPr marL="903288" indent="-457200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en-US" sz="2400" dirty="0"/>
              <a:t>For each output segment, go through all labels. </a:t>
            </a:r>
          </a:p>
          <a:p>
            <a:pPr marL="903288" indent="-457200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en-US" sz="2400" dirty="0"/>
              <a:t>Find the intersection over union(IoU) between the segment and label.</a:t>
            </a:r>
          </a:p>
          <a:p>
            <a:pPr marL="903288" indent="-457200">
              <a:lnSpc>
                <a:spcPct val="95000"/>
              </a:lnSpc>
              <a:spcAft>
                <a:spcPts val="600"/>
              </a:spcAft>
              <a:buFont typeface="+mj-lt"/>
              <a:buAutoNum type="arabicPeriod"/>
              <a:tabLst>
                <a:tab pos="182880" algn="l"/>
              </a:tabLst>
            </a:pPr>
            <a:r>
              <a:rPr lang="en-US" sz="2400" dirty="0"/>
              <a:t>The segment is assigned the label with the highest IoU.</a:t>
            </a:r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br>
              <a:rPr lang="en-US" sz="2400" dirty="0"/>
            </a:br>
            <a:endParaRPr lang="en-US" sz="2400" dirty="0"/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02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Mapping segments to labels</a:t>
            </a:r>
            <a:endParaRPr lang="en-IN" sz="3200" dirty="0"/>
          </a:p>
        </p:txBody>
      </p:sp>
      <p:pic>
        <p:nvPicPr>
          <p:cNvPr id="9" name="Picture 8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2DF82A3E-8FEC-0ECD-14ED-C76D287AF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6" r="34829" b="5414"/>
          <a:stretch/>
        </p:blipFill>
        <p:spPr>
          <a:xfrm>
            <a:off x="4688004" y="2253310"/>
            <a:ext cx="2815992" cy="3789091"/>
          </a:xfrm>
          <a:prstGeom prst="rect">
            <a:avLst/>
          </a:prstGeom>
        </p:spPr>
      </p:pic>
      <p:pic>
        <p:nvPicPr>
          <p:cNvPr id="15" name="Picture 14" descr="A picture containing colorfulness, screenshot, majorelle blue, green&#10;&#10;Description automatically generated">
            <a:extLst>
              <a:ext uri="{FF2B5EF4-FFF2-40B4-BE49-F238E27FC236}">
                <a16:creationId xmlns:a16="http://schemas.microsoft.com/office/drawing/2014/main" id="{44823354-5E49-640E-D947-41EA56885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8" t="-1310" r="913" b="1310"/>
          <a:stretch/>
        </p:blipFill>
        <p:spPr>
          <a:xfrm>
            <a:off x="7795097" y="2239658"/>
            <a:ext cx="2815993" cy="3802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E853F7-DFE1-31CA-3B59-9A689525194B}"/>
              </a:ext>
            </a:extLst>
          </p:cNvPr>
          <p:cNvSpPr txBox="1"/>
          <p:nvPr/>
        </p:nvSpPr>
        <p:spPr>
          <a:xfrm>
            <a:off x="5383561" y="1885527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A4973B-45AB-EDF1-06C2-1FBFEB8EB763}"/>
              </a:ext>
            </a:extLst>
          </p:cNvPr>
          <p:cNvSpPr txBox="1"/>
          <p:nvPr/>
        </p:nvSpPr>
        <p:spPr>
          <a:xfrm>
            <a:off x="8239784" y="1870326"/>
            <a:ext cx="19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Mapped segments</a:t>
            </a:r>
            <a:endParaRPr lang="en-IN" dirty="0"/>
          </a:p>
        </p:txBody>
      </p:sp>
      <p:pic>
        <p:nvPicPr>
          <p:cNvPr id="3" name="Picture 2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2925C0CD-E810-B628-03EF-BEAC980DE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39" r="-554" b="5414"/>
          <a:stretch/>
        </p:blipFill>
        <p:spPr>
          <a:xfrm>
            <a:off x="1686928" y="2253311"/>
            <a:ext cx="2815992" cy="3789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91A85-70F1-673F-1D42-C429F061BFFB}"/>
              </a:ext>
            </a:extLst>
          </p:cNvPr>
          <p:cNvSpPr txBox="1"/>
          <p:nvPr/>
        </p:nvSpPr>
        <p:spPr>
          <a:xfrm>
            <a:off x="2131615" y="1885527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72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Postprocessing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9C852-119E-A816-61DC-45445082E64A}"/>
              </a:ext>
            </a:extLst>
          </p:cNvPr>
          <p:cNvSpPr txBox="1"/>
          <p:nvPr/>
        </p:nvSpPr>
        <p:spPr>
          <a:xfrm>
            <a:off x="1448603" y="1650051"/>
            <a:ext cx="7216932" cy="484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>
                <a:effectLst/>
                <a:ea typeface="SimSun" panose="02010600030101010101" pitchFamily="2" charset="-122"/>
              </a:rPr>
              <a:t>We don’t want noisy and irregular predictions.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>
              <a:ea typeface="SimSun" panose="02010600030101010101" pitchFamily="2" charset="-122"/>
            </a:endParaRP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>
                <a:effectLst/>
                <a:ea typeface="SimSun" panose="02010600030101010101" pitchFamily="2" charset="-122"/>
              </a:rPr>
              <a:t>Pixels that look similar and are close to each other should have similar labels.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>
              <a:effectLst/>
              <a:ea typeface="SimSun" panose="02010600030101010101" pitchFamily="2" charset="-122"/>
            </a:endParaRP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>
                <a:effectLst/>
                <a:ea typeface="SimSun" panose="02010600030101010101" pitchFamily="2" charset="-122"/>
              </a:rPr>
              <a:t>Superpixels partition the image pixels based on color and position.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>
              <a:effectLst/>
              <a:ea typeface="SimSun" panose="02010600030101010101" pitchFamily="2" charset="-122"/>
            </a:endParaRP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Superpixel boundaries also align better with the edges and corners present in an image.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ea typeface="SimSun" panose="02010600030101010101" pitchFamily="2" charset="-122"/>
            </a:endParaRP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>
              <a:effectLst/>
              <a:ea typeface="SimSun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587409" y="36800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pic>
        <p:nvPicPr>
          <p:cNvPr id="13" name="Picture 12" descr="A picture containing map, colorfulness, screenshot&#10;&#10;Description automatically generated">
            <a:extLst>
              <a:ext uri="{FF2B5EF4-FFF2-40B4-BE49-F238E27FC236}">
                <a16:creationId xmlns:a16="http://schemas.microsoft.com/office/drawing/2014/main" id="{618339C9-0BF0-656D-BA43-19D1E46AA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6028" r="81870" b="43716"/>
          <a:stretch/>
        </p:blipFill>
        <p:spPr>
          <a:xfrm>
            <a:off x="9075753" y="3751983"/>
            <a:ext cx="2750077" cy="2696323"/>
          </a:xfrm>
          <a:prstGeom prst="rect">
            <a:avLst/>
          </a:prstGeom>
        </p:spPr>
      </p:pic>
      <p:pic>
        <p:nvPicPr>
          <p:cNvPr id="3" name="Picture 2" descr="A picture containing colorfulness, screenshot, majorelle blue, green&#10;&#10;Description automatically generated">
            <a:extLst>
              <a:ext uri="{FF2B5EF4-FFF2-40B4-BE49-F238E27FC236}">
                <a16:creationId xmlns:a16="http://schemas.microsoft.com/office/drawing/2014/main" id="{B5FB9390-7B45-5E08-2A85-280C07E07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9" t="1759" r="16928" b="71757"/>
          <a:stretch/>
        </p:blipFill>
        <p:spPr>
          <a:xfrm>
            <a:off x="9140587" y="914400"/>
            <a:ext cx="2685243" cy="27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Superpixel Correction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9C852-119E-A816-61DC-45445082E64A}"/>
              </a:ext>
            </a:extLst>
          </p:cNvPr>
          <p:cNvSpPr txBox="1"/>
          <p:nvPr/>
        </p:nvSpPr>
        <p:spPr>
          <a:xfrm>
            <a:off x="1448603" y="1650051"/>
            <a:ext cx="9144000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400" dirty="0">
                <a:ea typeface="SimSun" panose="02010600030101010101" pitchFamily="2" charset="-122"/>
              </a:rPr>
              <a:t>We use SLIC algorithm to obtain the superpixels.</a:t>
            </a: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endParaRPr lang="en-US" sz="2400" dirty="0">
              <a:effectLst/>
              <a:ea typeface="SimSun" panose="02010600030101010101" pitchFamily="2" charset="-122"/>
            </a:endParaRPr>
          </a:p>
          <a:p>
            <a:pPr marL="542925" indent="-542925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IN" sz="2400" dirty="0">
                <a:effectLst/>
                <a:ea typeface="SimSun" panose="02010600030101010101" pitchFamily="2" charset="-122"/>
              </a:rPr>
              <a:t>Each superpixel is assigned the most frequent cluster label.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7AB79-2B84-AC80-0E79-0DD4104F2C09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CFA1C-49EE-CFE7-ADF7-EA7D53B70F97}"/>
              </a:ext>
            </a:extLst>
          </p:cNvPr>
          <p:cNvSpPr txBox="1"/>
          <p:nvPr/>
        </p:nvSpPr>
        <p:spPr>
          <a:xfrm>
            <a:off x="5416282" y="326493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86F73-AB1D-DFCE-E52F-82CB25B31D19}"/>
              </a:ext>
            </a:extLst>
          </p:cNvPr>
          <p:cNvSpPr txBox="1"/>
          <p:nvPr/>
        </p:nvSpPr>
        <p:spPr>
          <a:xfrm>
            <a:off x="2400029" y="3223733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B9F1-6E61-74EF-4116-BFB1C56A26C7}"/>
              </a:ext>
            </a:extLst>
          </p:cNvPr>
          <p:cNvSpPr txBox="1"/>
          <p:nvPr/>
        </p:nvSpPr>
        <p:spPr>
          <a:xfrm>
            <a:off x="7946659" y="3266293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Superpixel correction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1017E-3B2F-D914-5DE1-10BD34F3E8F9}"/>
              </a:ext>
            </a:extLst>
          </p:cNvPr>
          <p:cNvSpPr txBox="1"/>
          <p:nvPr/>
        </p:nvSpPr>
        <p:spPr>
          <a:xfrm>
            <a:off x="5587409" y="36800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pic>
        <p:nvPicPr>
          <p:cNvPr id="11" name="Picture 10" descr="A picture containing map, colorfulness, screenshot&#10;&#10;Description automatically generated">
            <a:extLst>
              <a:ext uri="{FF2B5EF4-FFF2-40B4-BE49-F238E27FC236}">
                <a16:creationId xmlns:a16="http://schemas.microsoft.com/office/drawing/2014/main" id="{67EA5B2A-E144-590E-9305-EF7F8EEC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4" t="6169" r="48795" b="43575"/>
          <a:stretch/>
        </p:blipFill>
        <p:spPr>
          <a:xfrm>
            <a:off x="4453993" y="3625339"/>
            <a:ext cx="2733617" cy="2680185"/>
          </a:xfrm>
          <a:prstGeom prst="rect">
            <a:avLst/>
          </a:prstGeom>
        </p:spPr>
      </p:pic>
      <p:pic>
        <p:nvPicPr>
          <p:cNvPr id="16" name="Picture 15" descr="A picture containing map, colorfulness, screenshot&#10;&#10;Description automatically generated">
            <a:extLst>
              <a:ext uri="{FF2B5EF4-FFF2-40B4-BE49-F238E27FC236}">
                <a16:creationId xmlns:a16="http://schemas.microsoft.com/office/drawing/2014/main" id="{1EBCDDBB-3760-FF98-8DD9-3399DAE59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t="6028" r="81870" b="43716"/>
          <a:stretch/>
        </p:blipFill>
        <p:spPr>
          <a:xfrm>
            <a:off x="1448603" y="3609202"/>
            <a:ext cx="2750077" cy="2696323"/>
          </a:xfrm>
          <a:prstGeom prst="rect">
            <a:avLst/>
          </a:prstGeom>
        </p:spPr>
      </p:pic>
      <p:pic>
        <p:nvPicPr>
          <p:cNvPr id="17" name="Picture 16" descr="A picture containing map, colorfulness, screenshot&#10;&#10;Description automatically generated">
            <a:extLst>
              <a:ext uri="{FF2B5EF4-FFF2-40B4-BE49-F238E27FC236}">
                <a16:creationId xmlns:a16="http://schemas.microsoft.com/office/drawing/2014/main" id="{F32571A1-C27D-6AE5-0478-5FBDDFC9D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7" t="7174" r="14432" b="42570"/>
          <a:stretch/>
        </p:blipFill>
        <p:spPr>
          <a:xfrm>
            <a:off x="7574520" y="3625338"/>
            <a:ext cx="2750077" cy="26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Datasets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We used two urban datasets - Vaihingen and Potsdam.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There are 6 classes</a:t>
            </a:r>
            <a:r>
              <a:rPr lang="en-US" sz="2400" dirty="0">
                <a:solidFill>
                  <a:srgbClr val="000000"/>
                </a:solidFill>
                <a:latin typeface="CMSS12"/>
              </a:rPr>
              <a:t> - 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2"/>
              </a:rPr>
              <a:t>mpervious surfaces, buildings, low vegetation, trees, cars, and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MSS12"/>
            </a:endParaRPr>
          </a:p>
          <a:p>
            <a:br>
              <a:rPr lang="en-US" sz="2400" dirty="0"/>
            </a:br>
            <a:endParaRPr lang="en-IN" sz="2400" dirty="0"/>
          </a:p>
        </p:txBody>
      </p:sp>
      <p:pic>
        <p:nvPicPr>
          <p:cNvPr id="3" name="Picture 2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27AC543D-FA34-5C3E-0B79-EB3CD8217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40839" r="66420" b="39486"/>
          <a:stretch/>
        </p:blipFill>
        <p:spPr>
          <a:xfrm>
            <a:off x="537337" y="3795095"/>
            <a:ext cx="2792350" cy="2772571"/>
          </a:xfrm>
          <a:prstGeom prst="rect">
            <a:avLst/>
          </a:prstGeom>
        </p:spPr>
      </p:pic>
      <p:pic>
        <p:nvPicPr>
          <p:cNvPr id="4" name="Picture 3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36649B3D-3D11-597B-39D9-1D188F6C3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t="1892" r="66131" b="78603"/>
          <a:stretch/>
        </p:blipFill>
        <p:spPr>
          <a:xfrm>
            <a:off x="6274905" y="3807475"/>
            <a:ext cx="2792351" cy="2772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1371E-CD15-15BB-4D86-EB8D371F467C}"/>
              </a:ext>
            </a:extLst>
          </p:cNvPr>
          <p:cNvSpPr txBox="1"/>
          <p:nvPr/>
        </p:nvSpPr>
        <p:spPr>
          <a:xfrm>
            <a:off x="2750187" y="3429000"/>
            <a:ext cx="10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Potsdam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9E465-79B8-48B7-551E-4C84D064F9B3}"/>
              </a:ext>
            </a:extLst>
          </p:cNvPr>
          <p:cNvSpPr txBox="1"/>
          <p:nvPr/>
        </p:nvSpPr>
        <p:spPr>
          <a:xfrm>
            <a:off x="8767243" y="3438143"/>
            <a:ext cx="110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Vaihingen</a:t>
            </a:r>
          </a:p>
        </p:txBody>
      </p:sp>
      <p:pic>
        <p:nvPicPr>
          <p:cNvPr id="8" name="Picture 7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053C2BED-781B-16FB-24E0-D7F443265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40970" r="32812" b="39355"/>
          <a:stretch/>
        </p:blipFill>
        <p:spPr>
          <a:xfrm>
            <a:off x="3252184" y="3795095"/>
            <a:ext cx="2792350" cy="2772571"/>
          </a:xfrm>
          <a:prstGeom prst="rect">
            <a:avLst/>
          </a:prstGeom>
        </p:spPr>
      </p:pic>
      <p:pic>
        <p:nvPicPr>
          <p:cNvPr id="9" name="Picture 8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51611DFF-D6A5-B827-92A1-91EDB0735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718" r="33030" b="78777"/>
          <a:stretch/>
        </p:blipFill>
        <p:spPr>
          <a:xfrm>
            <a:off x="8944378" y="3795094"/>
            <a:ext cx="2792351" cy="27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Introduction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052422" y="146980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Development in satellite images with better spatial, spectral, and temporal resolutions.</a:t>
            </a:r>
          </a:p>
          <a:p>
            <a:endParaRPr lang="en-US" sz="2400" dirty="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The types of images vary with different imaging conditions and satellite sensors</a:t>
            </a:r>
            <a:r>
              <a:rPr lang="en-US" sz="2400" dirty="0">
                <a:ea typeface="SimSun" panose="02010600030101010101" pitchFamily="2" charset="-122"/>
              </a:rPr>
              <a:t>.</a:t>
            </a:r>
          </a:p>
        </p:txBody>
      </p:sp>
      <p:pic>
        <p:nvPicPr>
          <p:cNvPr id="2" name="Picture 1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F631905A-B4E0-3110-1A79-5EF607B47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40839" r="66339" b="39486"/>
          <a:stretch/>
        </p:blipFill>
        <p:spPr>
          <a:xfrm>
            <a:off x="3472031" y="3793527"/>
            <a:ext cx="2206020" cy="2184693"/>
          </a:xfrm>
          <a:prstGeom prst="rect">
            <a:avLst/>
          </a:prstGeom>
        </p:spPr>
      </p:pic>
      <p:pic>
        <p:nvPicPr>
          <p:cNvPr id="3" name="Picture 2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E9DE333B-1F6F-F30C-85BF-1A018A87D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t="1893" r="65783" b="79358"/>
          <a:stretch/>
        </p:blipFill>
        <p:spPr>
          <a:xfrm>
            <a:off x="6346605" y="3844886"/>
            <a:ext cx="2206020" cy="20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3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Datasets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MSS12"/>
              </a:rPr>
              <a:t>We can combine above classes into impervious surfaces, buildings, vegetation to get a 3-class variant of dataset.</a:t>
            </a:r>
          </a:p>
          <a:p>
            <a:br>
              <a:rPr lang="en-US" sz="2400" dirty="0"/>
            </a:br>
            <a:endParaRPr lang="en-IN" sz="2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9F3A038-268F-11A0-1346-ADFFB48AB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20759"/>
              </p:ext>
            </p:extLst>
          </p:nvPr>
        </p:nvGraphicFramePr>
        <p:xfrm>
          <a:off x="767080" y="2867721"/>
          <a:ext cx="10657839" cy="269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2613">
                  <a:extLst>
                    <a:ext uri="{9D8B030D-6E8A-4147-A177-3AD203B41FA5}">
                      <a16:colId xmlns:a16="http://schemas.microsoft.com/office/drawing/2014/main" val="239043078"/>
                    </a:ext>
                  </a:extLst>
                </a:gridCol>
                <a:gridCol w="3552613">
                  <a:extLst>
                    <a:ext uri="{9D8B030D-6E8A-4147-A177-3AD203B41FA5}">
                      <a16:colId xmlns:a16="http://schemas.microsoft.com/office/drawing/2014/main" val="1663384719"/>
                    </a:ext>
                  </a:extLst>
                </a:gridCol>
                <a:gridCol w="3552613">
                  <a:extLst>
                    <a:ext uri="{9D8B030D-6E8A-4147-A177-3AD203B41FA5}">
                      <a16:colId xmlns:a16="http://schemas.microsoft.com/office/drawing/2014/main" val="1039234317"/>
                    </a:ext>
                  </a:extLst>
                </a:gridCol>
              </a:tblGrid>
              <a:tr h="539638">
                <a:tc>
                  <a:txBody>
                    <a:bodyPr/>
                    <a:lstStyle/>
                    <a:p>
                      <a:pPr algn="ctr"/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Vaihingen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Potsdam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90689"/>
                  </a:ext>
                </a:extLst>
              </a:tr>
              <a:tr h="53963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Number of scenes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886514"/>
                  </a:ext>
                </a:extLst>
              </a:tr>
              <a:tr h="53963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Scene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2500</a:t>
                      </a:r>
                      <a:r>
                        <a:rPr lang="en-IN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r>
                        <a:rPr lang="en-IN" sz="2400" dirty="0"/>
                        <a:t> (average)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</a:t>
                      </a:r>
                      <a:r>
                        <a:rPr lang="en-IN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6000</a:t>
                      </a:r>
                      <a:r>
                        <a:rPr lang="en-IN" sz="2400" dirty="0"/>
                        <a:t> 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853559"/>
                  </a:ext>
                </a:extLst>
              </a:tr>
              <a:tr h="539638"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ground sampling distance</a:t>
                      </a:r>
                      <a:r>
                        <a:rPr lang="en-IN" sz="2400" dirty="0"/>
                        <a:t> 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9cm</a:t>
                      </a:r>
                      <a:r>
                        <a:rPr lang="en-IN" sz="2400" dirty="0"/>
                        <a:t> 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5cm</a:t>
                      </a:r>
                      <a:r>
                        <a:rPr lang="en-IN" sz="2400" dirty="0"/>
                        <a:t> 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889121"/>
                  </a:ext>
                </a:extLst>
              </a:tr>
              <a:tr h="53963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channels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NIR,R,G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tx1"/>
                          </a:solidFill>
                        </a:rPr>
                        <a:t>R,G,B and R,G,B,IR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768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9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382676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Datasets - Class Distribution</a:t>
            </a:r>
            <a:endParaRPr lang="en-IN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17464-EB54-3A4A-362A-A3763A5C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8" y="2369042"/>
            <a:ext cx="4412974" cy="31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83DB31-6A5D-3886-AD39-8687808C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042"/>
            <a:ext cx="4412975" cy="31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ECE03-B102-71BE-EB58-6A4E866A4F93}"/>
              </a:ext>
            </a:extLst>
          </p:cNvPr>
          <p:cNvSpPr txBox="1"/>
          <p:nvPr/>
        </p:nvSpPr>
        <p:spPr>
          <a:xfrm>
            <a:off x="2508306" y="2035529"/>
            <a:ext cx="1883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Potsdam</a:t>
            </a:r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1DBCF-1981-523D-E5BD-DCD35E224FD0}"/>
              </a:ext>
            </a:extLst>
          </p:cNvPr>
          <p:cNvSpPr txBox="1"/>
          <p:nvPr/>
        </p:nvSpPr>
        <p:spPr>
          <a:xfrm>
            <a:off x="7975823" y="2035529"/>
            <a:ext cx="1883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Vaihingen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1427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Training - Image Preprocessing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5099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We divided the scenes into 448 x 448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We scaled Potsdam images by a factor of 0.448 to match the resolution of Vaihingen. </a:t>
            </a:r>
          </a:p>
        </p:txBody>
      </p:sp>
      <p:pic>
        <p:nvPicPr>
          <p:cNvPr id="3" name="Picture 2" descr="A picture containing outdoor, house, aerial photography, intersection&#10;&#10;Description automatically generated">
            <a:extLst>
              <a:ext uri="{FF2B5EF4-FFF2-40B4-BE49-F238E27FC236}">
                <a16:creationId xmlns:a16="http://schemas.microsoft.com/office/drawing/2014/main" id="{3000F3A5-6150-4E4A-6E1A-A9F2B871E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77" y="3724348"/>
            <a:ext cx="2860157" cy="2860157"/>
          </a:xfrm>
          <a:prstGeom prst="rect">
            <a:avLst/>
          </a:prstGeom>
        </p:spPr>
      </p:pic>
      <p:pic>
        <p:nvPicPr>
          <p:cNvPr id="6" name="Picture 5" descr="A picture containing aerial photography, intersection, junction, urban design&#10;&#10;Description automatically generated">
            <a:extLst>
              <a:ext uri="{FF2B5EF4-FFF2-40B4-BE49-F238E27FC236}">
                <a16:creationId xmlns:a16="http://schemas.microsoft.com/office/drawing/2014/main" id="{E9958FAA-13DA-0403-3704-CFE59E7B0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80" y="3723346"/>
            <a:ext cx="2860157" cy="2860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F004B6-CFFF-7E19-F090-C7568B87938D}"/>
              </a:ext>
            </a:extLst>
          </p:cNvPr>
          <p:cNvSpPr txBox="1"/>
          <p:nvPr/>
        </p:nvSpPr>
        <p:spPr>
          <a:xfrm>
            <a:off x="2837120" y="3354014"/>
            <a:ext cx="2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Vaihingen 1000x1000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0823F-0A4A-40E1-5933-9A8AB76A4355}"/>
              </a:ext>
            </a:extLst>
          </p:cNvPr>
          <p:cNvSpPr txBox="1"/>
          <p:nvPr/>
        </p:nvSpPr>
        <p:spPr>
          <a:xfrm>
            <a:off x="6983817" y="3358772"/>
            <a:ext cx="2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Potsdam 1000x1000</a:t>
            </a:r>
          </a:p>
        </p:txBody>
      </p:sp>
    </p:spTree>
    <p:extLst>
      <p:ext uri="{BB962C8B-B14F-4D97-AF65-F5344CB8AC3E}">
        <p14:creationId xmlns:p14="http://schemas.microsoft.com/office/powerpoint/2010/main" val="362715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Training - Image Augmentations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ED1355-DEDA-026A-D0B6-54187858F164}"/>
                  </a:ext>
                </a:extLst>
              </p:cNvPr>
              <p:cNvSpPr txBox="1"/>
              <p:nvPr/>
            </p:nvSpPr>
            <p:spPr>
              <a:xfrm>
                <a:off x="1371600" y="1493520"/>
                <a:ext cx="9144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SimSun" panose="02010600030101010101" pitchFamily="2" charset="-122"/>
                  </a:rPr>
                  <a:t>To obtain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 we used random jittering in brightness and contrast for each channel.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SimSun" panose="02010600030101010101" pitchFamily="2" charset="-122"/>
                  </a:rPr>
                  <a:t>We also remove small portions of the image so the model can learn the different structures present in it.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ED1355-DEDA-026A-D0B6-54187858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493520"/>
                <a:ext cx="9144000" cy="1938992"/>
              </a:xfrm>
              <a:prstGeom prst="rect">
                <a:avLst/>
              </a:prstGeom>
              <a:blipFill>
                <a:blip r:embed="rId3"/>
                <a:stretch>
                  <a:fillRect l="-867" t="-2516" b="-62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rt, pattern, screenshot, maroon&#10;&#10;Description automatically generated">
            <a:extLst>
              <a:ext uri="{FF2B5EF4-FFF2-40B4-BE49-F238E27FC236}">
                <a16:creationId xmlns:a16="http://schemas.microsoft.com/office/drawing/2014/main" id="{5E8B2DBF-3C1A-40A0-F807-2736A07C7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2"/>
          <a:stretch/>
        </p:blipFill>
        <p:spPr>
          <a:xfrm>
            <a:off x="4130160" y="4362349"/>
            <a:ext cx="6385440" cy="22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EAC92-B13A-BD4B-D5CD-53E1DF88355D}"/>
              </a:ext>
            </a:extLst>
          </p:cNvPr>
          <p:cNvSpPr txBox="1"/>
          <p:nvPr/>
        </p:nvSpPr>
        <p:spPr>
          <a:xfrm>
            <a:off x="3915473" y="4076986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Random jittering and removing 20x20 size patches in random locations</a:t>
            </a:r>
          </a:p>
        </p:txBody>
      </p:sp>
      <p:pic>
        <p:nvPicPr>
          <p:cNvPr id="6" name="Picture 5" descr="A picture containing art, pattern, screenshot, maroon&#10;&#10;Description automatically generated">
            <a:extLst>
              <a:ext uri="{FF2B5EF4-FFF2-40B4-BE49-F238E27FC236}">
                <a16:creationId xmlns:a16="http://schemas.microsoft.com/office/drawing/2014/main" id="{0DB85C64-1D44-189D-DB62-F7FFEE4BC8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3001" r="75278" b="-3001"/>
          <a:stretch/>
        </p:blipFill>
        <p:spPr>
          <a:xfrm>
            <a:off x="1371600" y="4446318"/>
            <a:ext cx="2041451" cy="22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16BFD-08C6-D27D-D46F-0C2A8E366A8E}"/>
              </a:ext>
            </a:extLst>
          </p:cNvPr>
          <p:cNvSpPr txBox="1"/>
          <p:nvPr/>
        </p:nvSpPr>
        <p:spPr>
          <a:xfrm>
            <a:off x="1676400" y="4076986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51699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Training - Hyperparameters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All networks are initialized using He initialization.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For the joint network we used SGD optimizer with a learning rate of 0.001 and momentum of 0.9, and L2 </a:t>
            </a:r>
            <a:r>
              <a:rPr lang="en-US" sz="2400" dirty="0" err="1">
                <a:ea typeface="SimSun" panose="02010600030101010101" pitchFamily="2" charset="-122"/>
              </a:rPr>
              <a:t>regularizer</a:t>
            </a:r>
            <a:r>
              <a:rPr lang="en-US" sz="2400" dirty="0">
                <a:ea typeface="SimSun" panose="02010600030101010101" pitchFamily="2" charset="-122"/>
              </a:rPr>
              <a:t> with parameter 0.001.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For the disjoint network we used SGD optimizer and momentum of 0.9. We used a learning rate of 0.001 for the online network and 0.002 for the target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We train both the networks for 4 epochs.</a:t>
            </a:r>
          </a:p>
        </p:txBody>
      </p:sp>
    </p:spTree>
    <p:extLst>
      <p:ext uri="{BB962C8B-B14F-4D97-AF65-F5344CB8AC3E}">
        <p14:creationId xmlns:p14="http://schemas.microsoft.com/office/powerpoint/2010/main" val="2616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We use mean intersection over union(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mIoU</a:t>
            </a:r>
            <a:r>
              <a:rPr lang="en-US" sz="2400" dirty="0">
                <a:effectLst/>
                <a:ea typeface="SimSun" panose="02010600030101010101" pitchFamily="2" charset="-122"/>
              </a:rPr>
              <a:t>) and accuracy for evaluating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In unbalanced datasets good accuracy does not always indicate good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We compare Joint and Disjoint models with </a:t>
            </a:r>
            <a:r>
              <a:rPr lang="en-US" sz="2400" dirty="0" err="1">
                <a:ea typeface="SimSun" panose="02010600030101010101" pitchFamily="2" charset="-122"/>
              </a:rPr>
              <a:t>Sudipan</a:t>
            </a:r>
            <a:r>
              <a:rPr lang="en-US" sz="2400" dirty="0">
                <a:ea typeface="SimSun" panose="02010600030101010101" pitchFamily="2" charset="-122"/>
              </a:rPr>
              <a:t> et. al., IIC, </a:t>
            </a:r>
            <a:r>
              <a:rPr lang="en-US" sz="2400" dirty="0" err="1">
                <a:ea typeface="SimSun" panose="02010600030101010101" pitchFamily="2" charset="-122"/>
              </a:rPr>
              <a:t>InfoSeg</a:t>
            </a:r>
            <a:r>
              <a:rPr lang="en-US" sz="2400" dirty="0">
                <a:ea typeface="SimSun" panose="02010600030101010101" pitchFamily="2" charset="-122"/>
              </a:rPr>
              <a:t> and STEGO.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835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 - </a:t>
            </a:r>
            <a:r>
              <a:rPr lang="en-IN" sz="3200" dirty="0" err="1"/>
              <a:t>mIoU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268730" y="3059430"/>
            <a:ext cx="95450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Both our models outperform </a:t>
            </a:r>
            <a:r>
              <a:rPr lang="en-US" sz="2400" dirty="0" err="1">
                <a:ea typeface="SimSun" panose="02010600030101010101" pitchFamily="2" charset="-122"/>
              </a:rPr>
              <a:t>Sudipan</a:t>
            </a:r>
            <a:r>
              <a:rPr lang="en-US" sz="2400" dirty="0">
                <a:ea typeface="SimSun" panose="02010600030101010101" pitchFamily="2" charset="-122"/>
              </a:rPr>
              <a:t> et.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The Joint Network performs better than the Disjoint across 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Training on more channels improves mIoU.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EA00B-7E9D-FAD3-59E5-06628668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49"/>
          <a:stretch/>
        </p:blipFill>
        <p:spPr>
          <a:xfrm>
            <a:off x="767079" y="1679700"/>
            <a:ext cx="10657841" cy="15672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9771D1-325F-5574-2B60-50428F2480C6}"/>
              </a:ext>
            </a:extLst>
          </p:cNvPr>
          <p:cNvSpPr/>
          <p:nvPr/>
        </p:nvSpPr>
        <p:spPr>
          <a:xfrm>
            <a:off x="2040466" y="2925233"/>
            <a:ext cx="156633" cy="173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15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 -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EA00B-7E9D-FAD3-59E5-066286687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35" b="9274"/>
          <a:stretch/>
        </p:blipFill>
        <p:spPr>
          <a:xfrm>
            <a:off x="767079" y="1242316"/>
            <a:ext cx="10657841" cy="2580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1C07A-2DE9-0A73-C6F4-155695B60B58}"/>
              </a:ext>
            </a:extLst>
          </p:cNvPr>
          <p:cNvSpPr txBox="1"/>
          <p:nvPr/>
        </p:nvSpPr>
        <p:spPr>
          <a:xfrm>
            <a:off x="1143000" y="4030980"/>
            <a:ext cx="10002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STEGO gives the best accuracy in Potsdam RGBIR</a:t>
            </a:r>
            <a:r>
              <a:rPr lang="en-US" sz="2400" dirty="0">
                <a:ea typeface="SimSun" panose="02010600030101010101" pitchFamily="2" charset="-12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The Joint model performs better than </a:t>
            </a:r>
            <a:r>
              <a:rPr lang="en-US" sz="2400" dirty="0" err="1">
                <a:ea typeface="SimSun" panose="02010600030101010101" pitchFamily="2" charset="-122"/>
              </a:rPr>
              <a:t>Sudipan</a:t>
            </a:r>
            <a:r>
              <a:rPr lang="en-US" sz="2400" dirty="0">
                <a:ea typeface="SimSun" panose="02010600030101010101" pitchFamily="2" charset="-122"/>
              </a:rPr>
              <a:t> et. al. and IIC.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The Joint Network performs better than the Disjoint across all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Training on more channels improves </a:t>
            </a:r>
            <a:r>
              <a:rPr lang="en-US" sz="2400" dirty="0" err="1">
                <a:ea typeface="SimSun" panose="02010600030101010101" pitchFamily="2" charset="-122"/>
              </a:rPr>
              <a:t>accuraccy</a:t>
            </a:r>
            <a:r>
              <a:rPr lang="en-US" sz="2400" dirty="0">
                <a:ea typeface="SimSun" panose="02010600030101010101" pitchFamily="2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4C488-C465-A790-AACB-DD07251D0569}"/>
              </a:ext>
            </a:extLst>
          </p:cNvPr>
          <p:cNvSpPr/>
          <p:nvPr/>
        </p:nvSpPr>
        <p:spPr>
          <a:xfrm>
            <a:off x="2032000" y="2468033"/>
            <a:ext cx="156633" cy="173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408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0640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Results</a:t>
            </a:r>
            <a:endParaRPr lang="en-IN" sz="3200" b="1" dirty="0"/>
          </a:p>
        </p:txBody>
      </p:sp>
      <p:pic>
        <p:nvPicPr>
          <p:cNvPr id="3" name="Picture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6A609B35-4864-DDE8-2C7E-A6511CCB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11" y="3719814"/>
            <a:ext cx="1889314" cy="3036586"/>
          </a:xfrm>
          <a:prstGeom prst="rect">
            <a:avLst/>
          </a:prstGeom>
        </p:spPr>
      </p:pic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DB9704C-A418-D7AE-4033-2077E216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412" y="406407"/>
            <a:ext cx="2143529" cy="3131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BC67A-79FF-A41C-696D-E0D0B8FD627E}"/>
                  </a:ext>
                </a:extLst>
              </p:cNvPr>
              <p:cNvSpPr txBox="1"/>
              <p:nvPr/>
            </p:nvSpPr>
            <p:spPr>
              <a:xfrm>
                <a:off x="730646" y="1826988"/>
                <a:ext cx="824026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SimSun" panose="02010600030101010101" pitchFamily="2" charset="-122"/>
                  </a:rPr>
                  <a:t>Why does the Joint Network perform better?.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SimSun" panose="02010600030101010101" pitchFamily="2" charset="-122"/>
                  </a:rPr>
                  <a:t>During inference only the Joint network uses the prediction 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 is a common layer between both streams.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SimSun" panose="02010600030101010101" pitchFamily="2" charset="-122"/>
                  </a:rPr>
                  <a:t>It has learnt to handle perturbations in the input image; therefore, it is an essential component.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EBC67A-79FF-A41C-696D-E0D0B8FD6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6" y="1826988"/>
                <a:ext cx="8240266" cy="3785652"/>
              </a:xfrm>
              <a:prstGeom prst="rect">
                <a:avLst/>
              </a:prstGeom>
              <a:blipFill>
                <a:blip r:embed="rId5"/>
                <a:stretch>
                  <a:fillRect l="-1036" t="-1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53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 - Vaihingen</a:t>
            </a:r>
          </a:p>
        </p:txBody>
      </p:sp>
      <p:pic>
        <p:nvPicPr>
          <p:cNvPr id="8" name="Picture 7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5ED0CE6D-544E-1E87-A5BA-6A6DEB386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969" b="78935"/>
          <a:stretch/>
        </p:blipFill>
        <p:spPr>
          <a:xfrm>
            <a:off x="1422842" y="3270526"/>
            <a:ext cx="9169729" cy="283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4E62F5-45F2-7480-4D9D-85FB14AF7944}"/>
              </a:ext>
            </a:extLst>
          </p:cNvPr>
          <p:cNvSpPr txBox="1"/>
          <p:nvPr/>
        </p:nvSpPr>
        <p:spPr>
          <a:xfrm>
            <a:off x="2337407" y="2901194"/>
            <a:ext cx="818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1A390-DCBC-283D-1EC8-BF145E4BF556}"/>
              </a:ext>
            </a:extLst>
          </p:cNvPr>
          <p:cNvSpPr txBox="1"/>
          <p:nvPr/>
        </p:nvSpPr>
        <p:spPr>
          <a:xfrm>
            <a:off x="5248171" y="2870416"/>
            <a:ext cx="1519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ground truth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13646-D2EF-CFCA-1688-3D994CAE31E1}"/>
              </a:ext>
            </a:extLst>
          </p:cNvPr>
          <p:cNvSpPr txBox="1"/>
          <p:nvPr/>
        </p:nvSpPr>
        <p:spPr>
          <a:xfrm>
            <a:off x="8636607" y="290119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A2433-7B9B-37F2-BEB4-A2F3F2F5D2DB}"/>
              </a:ext>
            </a:extLst>
          </p:cNvPr>
          <p:cNvSpPr txBox="1"/>
          <p:nvPr/>
        </p:nvSpPr>
        <p:spPr>
          <a:xfrm>
            <a:off x="1422842" y="1208267"/>
            <a:ext cx="10002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Buildings with multiple </a:t>
            </a:r>
            <a:r>
              <a:rPr lang="en-US" sz="2400" dirty="0" err="1">
                <a:effectLst/>
                <a:ea typeface="SimSun" panose="02010600030101010101" pitchFamily="2" charset="-122"/>
              </a:rPr>
              <a:t>colours</a:t>
            </a:r>
            <a:r>
              <a:rPr lang="en-US" sz="2400" dirty="0">
                <a:effectLst/>
                <a:ea typeface="SimSun" panose="02010600030101010101" pitchFamily="2" charset="-122"/>
              </a:rPr>
              <a:t> are not segmented entirely.</a:t>
            </a: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Our model is biased towards </a:t>
            </a:r>
            <a:r>
              <a:rPr lang="en-US" sz="2400" dirty="0" err="1">
                <a:ea typeface="SimSun" panose="02010600030101010101" pitchFamily="2" charset="-122"/>
              </a:rPr>
              <a:t>colour</a:t>
            </a:r>
            <a:r>
              <a:rPr lang="en-US" sz="2400" dirty="0">
                <a:ea typeface="SimSun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260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Introduction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S</a:t>
            </a:r>
            <a:r>
              <a:rPr lang="en-US" sz="2400" dirty="0">
                <a:effectLst/>
                <a:ea typeface="SimSun" panose="02010600030101010101" pitchFamily="2" charset="-122"/>
              </a:rPr>
              <a:t>emantic segmentation is used to partition the image into buildings, roads, vegetation and other categories. </a:t>
            </a:r>
          </a:p>
        </p:txBody>
      </p:sp>
      <p:pic>
        <p:nvPicPr>
          <p:cNvPr id="2" name="Picture 1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F631905A-B4E0-3110-1A79-5EF607B47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40839" r="33731" b="39486"/>
          <a:stretch/>
        </p:blipFill>
        <p:spPr>
          <a:xfrm>
            <a:off x="405488" y="3384589"/>
            <a:ext cx="5477838" cy="2647061"/>
          </a:xfrm>
          <a:prstGeom prst="rect">
            <a:avLst/>
          </a:prstGeom>
        </p:spPr>
      </p:pic>
      <p:pic>
        <p:nvPicPr>
          <p:cNvPr id="3" name="Picture 2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E9DE333B-1F6F-F30C-85BF-1A018A87D9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t="1892" r="33175" b="78603"/>
          <a:stretch/>
        </p:blipFill>
        <p:spPr>
          <a:xfrm>
            <a:off x="6260953" y="3411825"/>
            <a:ext cx="5525559" cy="26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7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2584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 - Potsdam 3</a:t>
            </a:r>
          </a:p>
        </p:txBody>
      </p:sp>
      <p:pic>
        <p:nvPicPr>
          <p:cNvPr id="2" name="Picture 1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010D0C50-3D6A-8443-8450-0319D3F6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21600" r="134" b="59304"/>
          <a:stretch/>
        </p:blipFill>
        <p:spPr>
          <a:xfrm>
            <a:off x="1885867" y="1358900"/>
            <a:ext cx="8420265" cy="2600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1A65F-659F-4219-5A3C-A1C9DCC2AB89}"/>
              </a:ext>
            </a:extLst>
          </p:cNvPr>
          <p:cNvSpPr txBox="1"/>
          <p:nvPr/>
        </p:nvSpPr>
        <p:spPr>
          <a:xfrm>
            <a:off x="2525827" y="989568"/>
            <a:ext cx="139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5BA25-0984-8633-C549-E090B68346A9}"/>
              </a:ext>
            </a:extLst>
          </p:cNvPr>
          <p:cNvSpPr txBox="1"/>
          <p:nvPr/>
        </p:nvSpPr>
        <p:spPr>
          <a:xfrm>
            <a:off x="5203593" y="1001236"/>
            <a:ext cx="178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ground  truth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D8BDF-0C29-0638-480B-AB75FC39C8E1}"/>
              </a:ext>
            </a:extLst>
          </p:cNvPr>
          <p:cNvSpPr txBox="1"/>
          <p:nvPr/>
        </p:nvSpPr>
        <p:spPr>
          <a:xfrm>
            <a:off x="8489754" y="958790"/>
            <a:ext cx="139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output</a:t>
            </a:r>
          </a:p>
        </p:txBody>
      </p:sp>
      <p:pic>
        <p:nvPicPr>
          <p:cNvPr id="10" name="Picture 9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1F9BDA11-4884-9564-06CC-8CFBDC89D8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60953" b="19951"/>
          <a:stretch/>
        </p:blipFill>
        <p:spPr>
          <a:xfrm>
            <a:off x="1885866" y="3959526"/>
            <a:ext cx="8420265" cy="2600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3C08-A5E2-9536-1ADF-F7AD4163220C}"/>
              </a:ext>
            </a:extLst>
          </p:cNvPr>
          <p:cNvSpPr txBox="1"/>
          <p:nvPr/>
        </p:nvSpPr>
        <p:spPr>
          <a:xfrm rot="16200000">
            <a:off x="1411954" y="2474547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RGB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10AFF-7EC8-B63F-A703-79F24392C383}"/>
              </a:ext>
            </a:extLst>
          </p:cNvPr>
          <p:cNvSpPr txBox="1"/>
          <p:nvPr/>
        </p:nvSpPr>
        <p:spPr>
          <a:xfrm rot="16200000">
            <a:off x="1320583" y="5075173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RGBIR</a:t>
            </a:r>
          </a:p>
        </p:txBody>
      </p:sp>
    </p:spTree>
    <p:extLst>
      <p:ext uri="{BB962C8B-B14F-4D97-AF65-F5344CB8AC3E}">
        <p14:creationId xmlns:p14="http://schemas.microsoft.com/office/powerpoint/2010/main" val="18279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2584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Results – Potsdam 6</a:t>
            </a:r>
          </a:p>
        </p:txBody>
      </p:sp>
      <p:pic>
        <p:nvPicPr>
          <p:cNvPr id="2" name="Picture 1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107BCDD1-CF45-4665-A249-44094DB47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41171" b="39733"/>
          <a:stretch/>
        </p:blipFill>
        <p:spPr>
          <a:xfrm>
            <a:off x="1885867" y="1358900"/>
            <a:ext cx="8420265" cy="2600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9F4F3-E797-776C-5B57-8B2700F306C1}"/>
              </a:ext>
            </a:extLst>
          </p:cNvPr>
          <p:cNvSpPr txBox="1"/>
          <p:nvPr/>
        </p:nvSpPr>
        <p:spPr>
          <a:xfrm>
            <a:off x="2525827" y="989568"/>
            <a:ext cx="139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30960-C552-7B58-53A0-9FD50B6E47F2}"/>
              </a:ext>
            </a:extLst>
          </p:cNvPr>
          <p:cNvSpPr txBox="1"/>
          <p:nvPr/>
        </p:nvSpPr>
        <p:spPr>
          <a:xfrm>
            <a:off x="5203593" y="1001236"/>
            <a:ext cx="1784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ground  truth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B7BB1-122D-9C91-3B65-C1BA72359218}"/>
              </a:ext>
            </a:extLst>
          </p:cNvPr>
          <p:cNvSpPr txBox="1"/>
          <p:nvPr/>
        </p:nvSpPr>
        <p:spPr>
          <a:xfrm>
            <a:off x="8489754" y="958790"/>
            <a:ext cx="1394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output</a:t>
            </a:r>
          </a:p>
        </p:txBody>
      </p:sp>
      <p:pic>
        <p:nvPicPr>
          <p:cNvPr id="6" name="Picture 5" descr="A collage of images of buildings&#10;&#10;Description automatically generated with low confidence">
            <a:extLst>
              <a:ext uri="{FF2B5EF4-FFF2-40B4-BE49-F238E27FC236}">
                <a16:creationId xmlns:a16="http://schemas.microsoft.com/office/drawing/2014/main" id="{2D6B2E45-50F9-940C-8003-FAA5F3F3D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80473" b="431"/>
          <a:stretch/>
        </p:blipFill>
        <p:spPr>
          <a:xfrm>
            <a:off x="1885866" y="3959526"/>
            <a:ext cx="8420265" cy="2600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690D4-1696-C638-7E75-6F0972D7F5DB}"/>
              </a:ext>
            </a:extLst>
          </p:cNvPr>
          <p:cNvSpPr txBox="1"/>
          <p:nvPr/>
        </p:nvSpPr>
        <p:spPr>
          <a:xfrm rot="16200000">
            <a:off x="1411954" y="2474547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RGB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0408A-C65D-2762-3FE3-37BECDE942F1}"/>
              </a:ext>
            </a:extLst>
          </p:cNvPr>
          <p:cNvSpPr txBox="1"/>
          <p:nvPr/>
        </p:nvSpPr>
        <p:spPr>
          <a:xfrm rot="16200000">
            <a:off x="1320583" y="5075173"/>
            <a:ext cx="7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RGBIR</a:t>
            </a:r>
          </a:p>
        </p:txBody>
      </p:sp>
    </p:spTree>
    <p:extLst>
      <p:ext uri="{BB962C8B-B14F-4D97-AF65-F5344CB8AC3E}">
        <p14:creationId xmlns:p14="http://schemas.microsoft.com/office/powerpoint/2010/main" val="2575385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 err="1"/>
              <a:t>Oversegmentation</a:t>
            </a:r>
            <a:endParaRPr lang="en-I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1C07A-2DE9-0A73-C6F4-155695B60B58}"/>
              </a:ext>
            </a:extLst>
          </p:cNvPr>
          <p:cNvSpPr txBox="1"/>
          <p:nvPr/>
        </p:nvSpPr>
        <p:spPr>
          <a:xfrm>
            <a:off x="1291590" y="1310640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We experiment with different numbers of output classes on the Vaihingen dataset using the Joint model.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 best mIoU is achieved with 8 output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SimSun" panose="02010600030101010101" pitchFamily="2" charset="-122"/>
              </a:rPr>
              <a:t>More classes is beneficial as model cannot learn the individual classes without labels.</a:t>
            </a:r>
            <a:endParaRPr lang="en-US" sz="2400" dirty="0"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18915-CC40-8552-DF6A-716751A26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4" t="8951" r="8511" b="26507"/>
          <a:stretch/>
        </p:blipFill>
        <p:spPr>
          <a:xfrm>
            <a:off x="2851785" y="4735830"/>
            <a:ext cx="602361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Comparing Mapping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1C07A-2DE9-0A73-C6F4-155695B60B58}"/>
              </a:ext>
            </a:extLst>
          </p:cNvPr>
          <p:cNvSpPr txBox="1"/>
          <p:nvPr/>
        </p:nvSpPr>
        <p:spPr>
          <a:xfrm>
            <a:off x="1291590" y="13106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We experiment with different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MSS12"/>
              </a:rPr>
              <a:t>mapping functions on the Vaihingen dataset using the Joint model.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imSun" panose="02010600030101010101" pitchFamily="2" charset="-122"/>
              </a:rPr>
              <a:t>Our method gives better results than other mapping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76E05-F94B-7C29-0218-E90DA8A26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9" t="23775"/>
          <a:stretch/>
        </p:blipFill>
        <p:spPr>
          <a:xfrm>
            <a:off x="2557369" y="3784600"/>
            <a:ext cx="6718871" cy="9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9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Comparing Mapping functions</a:t>
            </a:r>
          </a:p>
        </p:txBody>
      </p:sp>
      <p:pic>
        <p:nvPicPr>
          <p:cNvPr id="7" name="Picture 6" descr="A picture containing colorfulness, screenshot, majorelle blue, green&#10;&#10;Description automatically generated">
            <a:extLst>
              <a:ext uri="{FF2B5EF4-FFF2-40B4-BE49-F238E27FC236}">
                <a16:creationId xmlns:a16="http://schemas.microsoft.com/office/drawing/2014/main" id="{2EE0B066-E74C-4A87-B3BE-0B1977D0A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1"/>
          <a:stretch/>
        </p:blipFill>
        <p:spPr>
          <a:xfrm>
            <a:off x="3200300" y="1928432"/>
            <a:ext cx="2815993" cy="3802743"/>
          </a:xfrm>
          <a:prstGeom prst="rect">
            <a:avLst/>
          </a:prstGeom>
        </p:spPr>
      </p:pic>
      <p:pic>
        <p:nvPicPr>
          <p:cNvPr id="9" name="Picture 8" descr="A picture containing colorfulness, screenshot, art, green&#10;&#10;Description automatically generated">
            <a:extLst>
              <a:ext uri="{FF2B5EF4-FFF2-40B4-BE49-F238E27FC236}">
                <a16:creationId xmlns:a16="http://schemas.microsoft.com/office/drawing/2014/main" id="{2DF82A3E-8FEC-0ECD-14ED-C76D287AF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6" r="34829" b="5414"/>
          <a:stretch/>
        </p:blipFill>
        <p:spPr>
          <a:xfrm>
            <a:off x="384308" y="1935259"/>
            <a:ext cx="2815992" cy="3789091"/>
          </a:xfrm>
          <a:prstGeom prst="rect">
            <a:avLst/>
          </a:prstGeom>
        </p:spPr>
      </p:pic>
      <p:pic>
        <p:nvPicPr>
          <p:cNvPr id="10" name="Picture 9" descr="A picture containing colorfulness, screenshot, majorelle blue, green&#10;&#10;Description automatically generated">
            <a:extLst>
              <a:ext uri="{FF2B5EF4-FFF2-40B4-BE49-F238E27FC236}">
                <a16:creationId xmlns:a16="http://schemas.microsoft.com/office/drawing/2014/main" id="{4A8E0A30-9272-C7E8-B247-5F3C2A239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t="-2048" r="36229" b="2048"/>
          <a:stretch/>
        </p:blipFill>
        <p:spPr>
          <a:xfrm>
            <a:off x="6016292" y="1828801"/>
            <a:ext cx="2815993" cy="3802743"/>
          </a:xfrm>
          <a:prstGeom prst="rect">
            <a:avLst/>
          </a:prstGeom>
        </p:spPr>
      </p:pic>
      <p:pic>
        <p:nvPicPr>
          <p:cNvPr id="15" name="Picture 14" descr="A picture containing colorfulness, screenshot, majorelle blue, green&#10;&#10;Description automatically generated">
            <a:extLst>
              <a:ext uri="{FF2B5EF4-FFF2-40B4-BE49-F238E27FC236}">
                <a16:creationId xmlns:a16="http://schemas.microsoft.com/office/drawing/2014/main" id="{44823354-5E49-640E-D947-41EA56885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8" t="-1310" r="913" b="1310"/>
          <a:stretch/>
        </p:blipFill>
        <p:spPr>
          <a:xfrm>
            <a:off x="8906713" y="1828801"/>
            <a:ext cx="2815993" cy="3802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E853F7-DFE1-31CA-3B59-9A689525194B}"/>
              </a:ext>
            </a:extLst>
          </p:cNvPr>
          <p:cNvSpPr txBox="1"/>
          <p:nvPr/>
        </p:nvSpPr>
        <p:spPr>
          <a:xfrm>
            <a:off x="1000996" y="1565927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A3241-0B89-DD3C-941F-2828E944C55A}"/>
              </a:ext>
            </a:extLst>
          </p:cNvPr>
          <p:cNvSpPr txBox="1"/>
          <p:nvPr/>
        </p:nvSpPr>
        <p:spPr>
          <a:xfrm>
            <a:off x="3699220" y="1559100"/>
            <a:ext cx="18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Overlap matching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47C23-89FE-24FC-0DD7-66BBD597F845}"/>
              </a:ext>
            </a:extLst>
          </p:cNvPr>
          <p:cNvSpPr txBox="1"/>
          <p:nvPr/>
        </p:nvSpPr>
        <p:spPr>
          <a:xfrm>
            <a:off x="6470887" y="1544504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IN" dirty="0" err="1"/>
              <a:t>inear</a:t>
            </a:r>
            <a:r>
              <a:rPr lang="en-IN" dirty="0"/>
              <a:t> Assignment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A4973B-45AB-EDF1-06C2-1FBFEB8EB763}"/>
              </a:ext>
            </a:extLst>
          </p:cNvPr>
          <p:cNvSpPr txBox="1"/>
          <p:nvPr/>
        </p:nvSpPr>
        <p:spPr>
          <a:xfrm>
            <a:off x="9597269" y="1544504"/>
            <a:ext cx="143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IoU</a:t>
            </a:r>
            <a:r>
              <a:rPr lang="en-IN" dirty="0"/>
              <a:t> matching</a:t>
            </a:r>
          </a:p>
        </p:txBody>
      </p:sp>
    </p:spTree>
    <p:extLst>
      <p:ext uri="{BB962C8B-B14F-4D97-AF65-F5344CB8AC3E}">
        <p14:creationId xmlns:p14="http://schemas.microsoft.com/office/powerpoint/2010/main" val="2970452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/>
              <a:t>Ablation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3428F-CEDF-062C-E19D-32A2E795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162" y="1441240"/>
            <a:ext cx="5359675" cy="280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DC747-3700-0171-7E7E-4B8614D33274}"/>
              </a:ext>
            </a:extLst>
          </p:cNvPr>
          <p:cNvSpPr txBox="1"/>
          <p:nvPr/>
        </p:nvSpPr>
        <p:spPr>
          <a:xfrm>
            <a:off x="1610567" y="464926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Pseudo label loss </a:t>
            </a:r>
            <a:r>
              <a:rPr lang="en-US" sz="2400" dirty="0">
                <a:solidFill>
                  <a:srgbClr val="000000"/>
                </a:solidFill>
              </a:rPr>
              <a:t>has the highest contribution to the mIoU.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Superpixel improves the mIoU by a considerable 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SimSun" panose="02010600030101010101" pitchFamily="2" charset="-122"/>
              </a:rPr>
              <a:t>All other components lead to small improvements.</a:t>
            </a:r>
            <a:endParaRPr lang="en-US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355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Conclusion</a:t>
            </a:r>
            <a:endParaRPr lang="en-I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ED1355-DEDA-026A-D0B6-54187858F164}"/>
                  </a:ext>
                </a:extLst>
              </p:cNvPr>
              <p:cNvSpPr txBox="1"/>
              <p:nvPr/>
            </p:nvSpPr>
            <p:spPr>
              <a:xfrm>
                <a:off x="1371600" y="1493520"/>
                <a:ext cx="91440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We experimented with two different architectures.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0" i="0" dirty="0">
                  <a:solidFill>
                    <a:srgbClr val="000000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The Joint architecture performs better than the Disjoint architecture, as it uses the prediction layer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i="0" dirty="0">
                  <a:solidFill>
                    <a:srgbClr val="000000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0" i="0" dirty="0">
                  <a:solidFill>
                    <a:srgbClr val="000000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Model performance increases when trained on images with more channels.</a:t>
                </a:r>
                <a:r>
                  <a:rPr lang="en-US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mapping function based on IoU is a better alternative than Linear assignment or overlap matching.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Pseudo label loss and </a:t>
                </a:r>
                <a:r>
                  <a:rPr lang="en-US" sz="2400" dirty="0" err="1"/>
                  <a:t>superpixel</a:t>
                </a:r>
                <a:r>
                  <a:rPr lang="en-US" sz="2400" dirty="0"/>
                  <a:t> correction contribute the most to the model’s performance.</a:t>
                </a:r>
                <a:br>
                  <a:rPr lang="en-US" sz="2400" dirty="0"/>
                </a:br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ED1355-DEDA-026A-D0B6-54187858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493520"/>
                <a:ext cx="9144000" cy="5262979"/>
              </a:xfrm>
              <a:prstGeom prst="rect">
                <a:avLst/>
              </a:prstGeom>
              <a:blipFill>
                <a:blip r:embed="rId3"/>
                <a:stretch>
                  <a:fillRect l="-867" t="-927" r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30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ffectLst/>
                <a:ea typeface="SimSun" panose="02010600030101010101" pitchFamily="2" charset="-122"/>
              </a:rPr>
              <a:t>Future Work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se Linear classifier probing to evaluate the quality of representations learned by our model.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000000"/>
                </a:solidFill>
                <a:effectLst/>
              </a:rPr>
              <a:t>A pretrained Vision Transformers(</a:t>
            </a:r>
            <a:r>
              <a:rPr lang="en-IN" sz="2400" b="0" i="0" dirty="0" err="1">
                <a:solidFill>
                  <a:srgbClr val="000000"/>
                </a:solidFill>
                <a:effectLst/>
              </a:rPr>
              <a:t>ViT</a:t>
            </a:r>
            <a:r>
              <a:rPr lang="en-IN" sz="2400" b="0" i="0" dirty="0">
                <a:solidFill>
                  <a:srgbClr val="000000"/>
                </a:solidFill>
                <a:effectLst/>
              </a:rPr>
              <a:t>)</a:t>
            </a:r>
            <a:r>
              <a:rPr lang="en-IN" sz="2400" dirty="0"/>
              <a:t> can be used as backbone in our method.</a:t>
            </a:r>
            <a:br>
              <a:rPr lang="en-IN" sz="2400" dirty="0"/>
            </a:b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Using larger datasets for training like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WorldView-3 dataset by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Spacenet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Using domain adaptation techniques to transfer learned features to a different dataset.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124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773C-8CE2-4263-A128-2D5CCD9F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7" y="901996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189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Problem with Supervised Approach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SimSun" panose="02010600030101010101" pitchFamily="2" charset="-122"/>
              </a:rPr>
              <a:t>Require </a:t>
            </a:r>
            <a:r>
              <a:rPr lang="en-US" sz="2400" dirty="0">
                <a:solidFill>
                  <a:srgbClr val="000000"/>
                </a:solidFill>
                <a:effectLst/>
                <a:ea typeface="SimSun" panose="02010600030101010101" pitchFamily="2" charset="-122"/>
              </a:rPr>
              <a:t>large-scale pixelwise annotated dataset, which is time-consuming and costly.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Training data can be limited to a particular geographical location, or weather condition.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New locations will require annotations and models to be trained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SimSun" panose="02010600030101010101" pitchFamily="2" charset="-122"/>
              </a:rPr>
              <a:t>Thus, these supervised models suffer from domain generalization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93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Related Work</a:t>
            </a:r>
            <a:endParaRPr lang="en-IN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2989-682A-3850-9474-35836C0AB9AA}"/>
              </a:ext>
            </a:extLst>
          </p:cNvPr>
          <p:cNvSpPr txBox="1"/>
          <p:nvPr/>
        </p:nvSpPr>
        <p:spPr>
          <a:xfrm>
            <a:off x="1371600" y="149352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Invariant Information clustering(IIC) [1] extends mutual information-based clustering. IIC uses paired samples of an image and its randomly perturbed version. The objective is to maximize the mutual information between the high-level features of the images.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solidFill>
                <a:srgbClr val="000000"/>
              </a:solidFill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0000"/>
                </a:solidFill>
                <a:effectLst/>
              </a:rPr>
              <a:t>Sudipan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et. al.[2] take two views of an image and a third dissimilar image and get the respective dense feature vectors . The loss function uses the pseudo labels, the similarity between the two representations, and the disparity from the dissimilar image.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ea typeface="SimSun" panose="02010600030101010101" pitchFamily="2" charset="-12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05FD2E-7D7A-3294-135F-14A0A9492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03712"/>
              </p:ext>
            </p:extLst>
          </p:nvPr>
        </p:nvGraphicFramePr>
        <p:xfrm>
          <a:off x="1585153" y="5360504"/>
          <a:ext cx="8716893" cy="1497496"/>
        </p:xfrm>
        <a:graphic>
          <a:graphicData uri="http://schemas.openxmlformats.org/drawingml/2006/table">
            <a:tbl>
              <a:tblPr/>
              <a:tblGrid>
                <a:gridCol w="8716893">
                  <a:extLst>
                    <a:ext uri="{9D8B030D-6E8A-4147-A177-3AD203B41FA5}">
                      <a16:colId xmlns:a16="http://schemas.microsoft.com/office/drawing/2014/main" val="1332114405"/>
                    </a:ext>
                  </a:extLst>
                </a:gridCol>
              </a:tblGrid>
              <a:tr h="1497496">
                <a:tc>
                  <a:txBody>
                    <a:bodyPr/>
                    <a:lstStyle/>
                    <a:p>
                      <a:endParaRPr lang="en-IN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[1] Xu Ji,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Jo˜ao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F. Henriques, and Andrea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Vedaldi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Invariant Information Clustering for Unsupervised Image Classification and Segmentation. 2019.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arXiv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1807.06653 [cs.CV]</a:t>
                      </a:r>
                      <a:r>
                        <a:rPr lang="en-IN" sz="1200" i="1" dirty="0"/>
                        <a:t> </a:t>
                      </a:r>
                      <a:br>
                        <a:rPr lang="en-IN" sz="1200" i="1" dirty="0"/>
                      </a:br>
                      <a:r>
                        <a:rPr lang="en-IN" sz="1200" i="1" dirty="0"/>
                        <a:t>[2]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Sudipan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Saha et al. “Unsupervised Single-Scene Semantic Segmentation for Earth Observation”. In: IEEE Transactions on Geoscience and Remote Sensing (2022).</a:t>
                      </a:r>
                      <a:endParaRPr lang="en-IN" sz="1200" i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46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22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Related Work</a:t>
            </a:r>
            <a:endParaRPr lang="en-IN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2989-682A-3850-9474-35836C0AB9AA}"/>
              </a:ext>
            </a:extLst>
          </p:cNvPr>
          <p:cNvSpPr txBox="1"/>
          <p:nvPr/>
        </p:nvSpPr>
        <p:spPr>
          <a:xfrm>
            <a:off x="1371600" y="149352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0000"/>
                </a:solidFill>
                <a:effectLst/>
              </a:rPr>
              <a:t>InfoSeg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[3] leverage both image-level and pixel-level representations for pixel-level segmentation. At each iteration, images are segmented using </a:t>
            </a:r>
            <a:r>
              <a:rPr lang="en-US" sz="2400" dirty="0"/>
              <a:t>local and global features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and then </a:t>
            </a:r>
            <a:r>
              <a:rPr lang="en-US" sz="2400" dirty="0"/>
              <a:t>the mutual information is maximized between local features and global features of their respective class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STEGO[4] uses a transformer-based architecture. They use features from an unsupervised pre-trained network and try to distill the features into a compact form. They use a (Visual Transformer)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ViT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backbone and train a shallow network on top it by using contrastive loss</a:t>
            </a:r>
            <a:r>
              <a:rPr lang="en-US" sz="2400" dirty="0">
                <a:solidFill>
                  <a:srgbClr val="000000"/>
                </a:solidFill>
              </a:rPr>
              <a:t> between an image, similar images and random images.</a:t>
            </a:r>
            <a:br>
              <a:rPr lang="en-US" sz="2400" dirty="0"/>
            </a:br>
            <a:br>
              <a:rPr lang="en-US" sz="2400" dirty="0"/>
            </a:br>
            <a:endParaRPr lang="en-US" sz="2400" dirty="0">
              <a:ea typeface="SimSun" panose="02010600030101010101" pitchFamily="2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DC29CC-D383-978D-0C96-D24E78969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05752"/>
              </p:ext>
            </p:extLst>
          </p:nvPr>
        </p:nvGraphicFramePr>
        <p:xfrm>
          <a:off x="1585153" y="5660315"/>
          <a:ext cx="8716893" cy="1497496"/>
        </p:xfrm>
        <a:graphic>
          <a:graphicData uri="http://schemas.openxmlformats.org/drawingml/2006/table">
            <a:tbl>
              <a:tblPr/>
              <a:tblGrid>
                <a:gridCol w="8716893">
                  <a:extLst>
                    <a:ext uri="{9D8B030D-6E8A-4147-A177-3AD203B41FA5}">
                      <a16:colId xmlns:a16="http://schemas.microsoft.com/office/drawing/2014/main" val="1332114405"/>
                    </a:ext>
                  </a:extLst>
                </a:gridCol>
              </a:tblGrid>
              <a:tr h="1497496">
                <a:tc>
                  <a:txBody>
                    <a:bodyPr/>
                    <a:lstStyle/>
                    <a:p>
                      <a:endParaRPr lang="en-IN" sz="1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 Robert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Harb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Patrick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Kn¨obelreiter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InfoSeg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Unsupervised Semantic Image Segmentation with Mutual Information Maximization. 2021. </a:t>
                      </a:r>
                      <a:r>
                        <a:rPr lang="en-IN" sz="12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arXiv</a:t>
                      </a:r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2110. 03477 [cs.CV].</a:t>
                      </a:r>
                    </a:p>
                    <a:p>
                      <a:r>
                        <a:rPr lang="en-IN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 Mark Hamilton et al. Unsupervised Semantic Segmentation by Distilling Feature Correspondences. 2022</a:t>
                      </a:r>
                      <a:r>
                        <a:rPr lang="en-IN" sz="1200" i="1" dirty="0"/>
                        <a:t> </a:t>
                      </a:r>
                      <a:br>
                        <a:rPr lang="en-IN" sz="1200" i="1" dirty="0"/>
                      </a:br>
                      <a:endParaRPr lang="en-IN" sz="1200" b="0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200" i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46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3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4893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Methods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1355-DEDA-026A-D0B6-54187858F164}"/>
              </a:ext>
            </a:extLst>
          </p:cNvPr>
          <p:cNvSpPr txBox="1"/>
          <p:nvPr/>
        </p:nvSpPr>
        <p:spPr>
          <a:xfrm>
            <a:off x="1371600" y="149352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SimSun" panose="02010600030101010101" pitchFamily="2" charset="-122"/>
              </a:rPr>
              <a:t>We experiment with two architectures-</a:t>
            </a:r>
          </a:p>
          <a:p>
            <a:endParaRPr lang="en-US" sz="2400" dirty="0">
              <a:solidFill>
                <a:srgbClr val="000000"/>
              </a:solidFill>
              <a:ea typeface="SimSun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ea typeface="SimSun" panose="02010600030101010101" pitchFamily="2" charset="-122"/>
              </a:rPr>
              <a:t>Joint Model: </a:t>
            </a:r>
            <a:r>
              <a:rPr lang="en-US" sz="2400" dirty="0">
                <a:effectLst/>
                <a:ea typeface="SimSun" panose="02010600030101010101" pitchFamily="2" charset="-122"/>
              </a:rPr>
              <a:t>Two Fully Convolutional Networks(FCN) sharing the last prediction layer.</a:t>
            </a:r>
            <a:endParaRPr lang="en-IN" sz="2400" dirty="0">
              <a:ea typeface="SimSun" panose="02010600030101010101" pitchFamily="2" charset="-122"/>
            </a:endParaRPr>
          </a:p>
          <a:p>
            <a:pPr lvl="1"/>
            <a:endParaRPr lang="en-IN" sz="2400" dirty="0">
              <a:effectLst/>
              <a:ea typeface="SimSun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effectLst/>
                <a:ea typeface="SimSun" panose="02010600030101010101" pitchFamily="2" charset="-122"/>
              </a:rPr>
              <a:t>Disjoint Model: </a:t>
            </a:r>
            <a:r>
              <a:rPr lang="en-IN" sz="2400" dirty="0">
                <a:effectLst/>
                <a:ea typeface="SimSun" panose="02010600030101010101" pitchFamily="2" charset="-122"/>
              </a:rPr>
              <a:t>Two separate FCNs – online and target network. The online network has an additional prediction layer. </a:t>
            </a:r>
            <a:endParaRPr lang="en-US" sz="3200" b="1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77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0640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Joint Model</a:t>
            </a:r>
            <a:endParaRPr lang="en-IN" sz="3200" b="1" dirty="0"/>
          </a:p>
        </p:txBody>
      </p:sp>
      <p:pic>
        <p:nvPicPr>
          <p:cNvPr id="3" name="Picture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6A609B35-4864-DDE8-2C7E-A6511CCB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65" y="991182"/>
            <a:ext cx="2876669" cy="4623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5CFE4-2542-64F1-020B-DEF9F27BBE98}"/>
                  </a:ext>
                </a:extLst>
              </p:cNvPr>
              <p:cNvSpPr txBox="1"/>
              <p:nvPr/>
            </p:nvSpPr>
            <p:spPr>
              <a:xfrm>
                <a:off x="1509823" y="1650051"/>
                <a:ext cx="6793342" cy="3890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ea typeface="SimSun" panose="02010600030101010101" pitchFamily="2" charset="-122"/>
                  </a:rPr>
                  <a:t>Sample image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sz="2400" i="1" dirty="0">
                  <a:ea typeface="SimSun" panose="02010600030101010101" pitchFamily="2" charset="-122"/>
                </a:endParaRPr>
              </a:p>
              <a:p>
                <a:pPr algn="just"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dirty="0">
                    <a:ea typeface="SimSun" panose="02010600030101010101" pitchFamily="2" charset="-122"/>
                  </a:rPr>
                  <a:t> </a:t>
                </a: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is augmented to get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b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passed through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 to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1" i="1" dirty="0"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2400" b="1" i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b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passed through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i="1" dirty="0"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2400" i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ea typeface="SimSun" panose="02010600030101010101" pitchFamily="2" charset="-122"/>
                  </a:rPr>
                  <a:t>Take argmax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to get predictions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sz="2400" i="1" dirty="0"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5CFE4-2542-64F1-020B-DEF9F27B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23" y="1650051"/>
                <a:ext cx="6793342" cy="3890552"/>
              </a:xfrm>
              <a:prstGeom prst="rect">
                <a:avLst/>
              </a:prstGeom>
              <a:blipFill>
                <a:blip r:embed="rId4"/>
                <a:stretch>
                  <a:fillRect l="-1257" t="-1567" b="-26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8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4CEBC1F-4358-C233-41B9-202382F8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44" y="991182"/>
            <a:ext cx="3165137" cy="46235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C7490-734C-A381-5B4A-C4E5F1F6A7C5}"/>
              </a:ext>
            </a:extLst>
          </p:cNvPr>
          <p:cNvSpPr txBox="1"/>
          <p:nvPr/>
        </p:nvSpPr>
        <p:spPr>
          <a:xfrm>
            <a:off x="767080" y="406407"/>
            <a:ext cx="10657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Disjoint Model</a:t>
            </a:r>
            <a:endParaRPr lang="en-IN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5CFE4-2542-64F1-020B-DEF9F27BBE98}"/>
                  </a:ext>
                </a:extLst>
              </p:cNvPr>
              <p:cNvSpPr txBox="1"/>
              <p:nvPr/>
            </p:nvSpPr>
            <p:spPr>
              <a:xfrm>
                <a:off x="1038819" y="1650051"/>
                <a:ext cx="6845724" cy="3890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effectLst/>
                    <a:ea typeface="SimSun" panose="02010600030101010101" pitchFamily="2" charset="-122"/>
                  </a:rPr>
                  <a:t>Sample image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sz="2400" i="1" dirty="0">
                  <a:effectLst/>
                  <a:ea typeface="SimSun" panose="02010600030101010101" pitchFamily="2" charset="-122"/>
                </a:endParaRPr>
              </a:p>
              <a:p>
                <a:pPr algn="just">
                  <a:lnSpc>
                    <a:spcPct val="95000"/>
                  </a:lnSpc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2400" dirty="0">
                    <a:effectLst/>
                    <a:ea typeface="SimSun" panose="02010600030101010101" pitchFamily="2" charset="-122"/>
                  </a:rPr>
                  <a:t> </a:t>
                </a: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is augmented to get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>
                  <a:effectLst/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b="1" dirty="0">
                  <a:effectLst/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passed through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only</a:t>
                </a:r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1" i="1" dirty="0"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2400" b="1" i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b="1" dirty="0">
                  <a:effectLst/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400" dirty="0">
                    <a:ea typeface="SimSun" panose="02010600030101010101" pitchFamily="2" charset="-122"/>
                  </a:rPr>
                  <a:t>passed through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i="1" dirty="0"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2400" i="1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endParaRPr lang="en-US" sz="2400" dirty="0">
                  <a:ea typeface="SimSun" panose="02010600030101010101" pitchFamily="2" charset="-122"/>
                </a:endParaRPr>
              </a:p>
              <a:p>
                <a:pPr marL="285750" indent="-285750" algn="just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182880" algn="l"/>
                  </a:tabLst>
                </a:pPr>
                <a:r>
                  <a:rPr lang="en-US" sz="2400" dirty="0">
                    <a:ea typeface="SimSun" panose="02010600030101010101" pitchFamily="2" charset="-122"/>
                  </a:rPr>
                  <a:t>Take argmax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ea typeface="SimSun" panose="02010600030101010101" pitchFamily="2" charset="-122"/>
                  </a:rPr>
                  <a:t> </a:t>
                </a:r>
                <a:r>
                  <a:rPr lang="en-US" sz="2400" dirty="0">
                    <a:ea typeface="SimSun" panose="02010600030101010101" pitchFamily="2" charset="-122"/>
                  </a:rPr>
                  <a:t>to get predictions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i="1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en-US" sz="2400" i="1" dirty="0"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5CFE4-2542-64F1-020B-DEF9F27B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19" y="1650051"/>
                <a:ext cx="6845724" cy="3890552"/>
              </a:xfrm>
              <a:prstGeom prst="rect">
                <a:avLst/>
              </a:prstGeom>
              <a:blipFill>
                <a:blip r:embed="rId4"/>
                <a:stretch>
                  <a:fillRect l="-1158" t="-1567" b="-26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1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3080</Words>
  <Application>Microsoft Office PowerPoint</Application>
  <PresentationFormat>Widescreen</PresentationFormat>
  <Paragraphs>373</Paragraphs>
  <Slides>38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CMMI12</vt:lpstr>
      <vt:lpstr>CMR12</vt:lpstr>
      <vt:lpstr>CMSS12</vt:lpstr>
      <vt:lpstr>CMSY10</vt:lpstr>
      <vt:lpstr>Google Sans</vt:lpstr>
      <vt:lpstr>KaTeX_Main</vt:lpstr>
      <vt:lpstr>Söhne</vt:lpstr>
      <vt:lpstr>Times New Roman</vt:lpstr>
      <vt:lpstr>Office Theme</vt:lpstr>
      <vt:lpstr>Unsupervised Segmentation of Multispectral High-Resolution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Segmentation of Multispectral High-Resolution Images</dc:title>
  <dc:creator>Kaustuv Ray</dc:creator>
  <cp:lastModifiedBy>Kaustuv Ray</cp:lastModifiedBy>
  <cp:revision>78</cp:revision>
  <dcterms:created xsi:type="dcterms:W3CDTF">2023-01-24T13:14:28Z</dcterms:created>
  <dcterms:modified xsi:type="dcterms:W3CDTF">2023-06-23T07:11:08Z</dcterms:modified>
</cp:coreProperties>
</file>